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handoutMasterIdLst>
    <p:handoutMasterId r:id="rId27"/>
  </p:handoutMasterIdLst>
  <p:sldIdLst>
    <p:sldId id="256" r:id="rId5"/>
    <p:sldId id="257" r:id="rId6"/>
    <p:sldId id="258" r:id="rId7"/>
    <p:sldId id="260" r:id="rId8"/>
    <p:sldId id="296" r:id="rId9"/>
    <p:sldId id="294" r:id="rId10"/>
    <p:sldId id="286" r:id="rId11"/>
    <p:sldId id="287" r:id="rId12"/>
    <p:sldId id="262" r:id="rId13"/>
    <p:sldId id="261" r:id="rId14"/>
    <p:sldId id="283" r:id="rId15"/>
    <p:sldId id="264" r:id="rId16"/>
    <p:sldId id="266" r:id="rId17"/>
    <p:sldId id="269" r:id="rId18"/>
    <p:sldId id="288" r:id="rId19"/>
    <p:sldId id="285" r:id="rId20"/>
    <p:sldId id="289" r:id="rId21"/>
    <p:sldId id="291" r:id="rId22"/>
    <p:sldId id="290" r:id="rId23"/>
    <p:sldId id="292"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B7C6"/>
    <a:srgbClr val="103350"/>
    <a:srgbClr val="0C4360"/>
    <a:srgbClr val="1B6872"/>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61" d="100"/>
          <a:sy n="61" d="100"/>
        </p:scale>
        <p:origin x="834" y="66"/>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1/9/2026</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1/9/2026</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hyperlink" Target="tel:309-672-5957" TargetMode="External"/><Relationship Id="rId2" Type="http://schemas.openxmlformats.org/officeDocument/2006/relationships/image" Target="../media/image13.png"/><Relationship Id="rId1" Type="http://schemas.openxmlformats.org/officeDocument/2006/relationships/slideLayout" Target="../slideLayouts/slideLayout8.xml"/><Relationship Id="rId4" Type="http://schemas.openxmlformats.org/officeDocument/2006/relationships/hyperlink" Target="https://www.methodistcol.edu/current-students/student-support-services/title-ix/title-ix-pregnancy-modififications"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methodistcol.edu/filesimages/IT%20Files/Live%20Links/TitleIX.24.pdf" TargetMode="Externa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2.svg"/><Relationship Id="rId7" Type="http://schemas.openxmlformats.org/officeDocument/2006/relationships/image" Target="../media/image5.pn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1.xml"/><Relationship Id="rId6" Type="http://schemas.openxmlformats.org/officeDocument/2006/relationships/hyperlink" Target="https://www.methodistcol.edu/current-students/student-support-services/title-ix/reporting-options" TargetMode="External"/><Relationship Id="rId11" Type="http://schemas.openxmlformats.org/officeDocument/2006/relationships/hyperlink" Target="tel:3096724865" TargetMode="External"/><Relationship Id="rId5" Type="http://schemas.openxmlformats.org/officeDocument/2006/relationships/image" Target="../media/image4.svg"/><Relationship Id="rId10" Type="http://schemas.openxmlformats.org/officeDocument/2006/relationships/image" Target="../media/image8.svg"/><Relationship Id="rId4" Type="http://schemas.openxmlformats.org/officeDocument/2006/relationships/image" Target="../media/image3.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dirty="0"/>
              <a:t>Title IX</a:t>
            </a:r>
          </a:p>
        </p:txBody>
      </p:sp>
      <p:sp>
        <p:nvSpPr>
          <p:cNvPr id="3" name="Subtitle 2">
            <a:extLst>
              <a:ext uri="{FF2B5EF4-FFF2-40B4-BE49-F238E27FC236}">
                <a16:creationId xmlns:a16="http://schemas.microsoft.com/office/drawing/2014/main" id="{0D537F64-4C96-4AA8-BB21-E8053A3186DD}"/>
              </a:ext>
            </a:extLst>
          </p:cNvPr>
          <p:cNvSpPr>
            <a:spLocks noGrp="1"/>
          </p:cNvSpPr>
          <p:nvPr>
            <p:ph type="subTitle" idx="1"/>
          </p:nvPr>
        </p:nvSpPr>
        <p:spPr/>
        <p:txBody>
          <a:bodyPr>
            <a:normAutofit/>
          </a:bodyPr>
          <a:lstStyle/>
          <a:p>
            <a:pPr marL="0" indent="0">
              <a:buNone/>
            </a:pPr>
            <a:r>
              <a:rPr lang="en-US" sz="2000" b="1" dirty="0"/>
              <a:t>Faculty &amp; Staff Annual Training</a:t>
            </a:r>
          </a:p>
        </p:txBody>
      </p:sp>
    </p:spTree>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dirty="0"/>
              <a:t>Reporting Anonymously</a:t>
            </a:r>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10</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p:txBody>
          <a:bodyPr>
            <a:normAutofit/>
          </a:bodyPr>
          <a:lstStyle/>
          <a:p>
            <a:r>
              <a:rPr lang="en-US" sz="2400" dirty="0"/>
              <a:t>Students</a:t>
            </a:r>
          </a:p>
        </p:txBody>
      </p:sp>
      <p:sp>
        <p:nvSpPr>
          <p:cNvPr id="5" name="Text Placeholder 4">
            <a:extLst>
              <a:ext uri="{FF2B5EF4-FFF2-40B4-BE49-F238E27FC236}">
                <a16:creationId xmlns:a16="http://schemas.microsoft.com/office/drawing/2014/main" id="{E0C87788-476B-4620-8002-A5C1177AD6C1}"/>
              </a:ext>
            </a:extLst>
          </p:cNvPr>
          <p:cNvSpPr>
            <a:spLocks noGrp="1"/>
          </p:cNvSpPr>
          <p:nvPr>
            <p:ph type="body" sz="quarter" idx="3"/>
          </p:nvPr>
        </p:nvSpPr>
        <p:spPr/>
        <p:txBody>
          <a:bodyPr>
            <a:normAutofit/>
          </a:bodyPr>
          <a:lstStyle/>
          <a:p>
            <a:r>
              <a:rPr lang="en-US" sz="2400" dirty="0"/>
              <a:t>Faculty/Staff</a:t>
            </a:r>
          </a:p>
        </p:txBody>
      </p:sp>
      <p:sp>
        <p:nvSpPr>
          <p:cNvPr id="8" name="Text Placeholder 7">
            <a:extLst>
              <a:ext uri="{FF2B5EF4-FFF2-40B4-BE49-F238E27FC236}">
                <a16:creationId xmlns:a16="http://schemas.microsoft.com/office/drawing/2014/main" id="{47DC4E62-1A34-4F98-A451-214F1808519C}"/>
              </a:ext>
            </a:extLst>
          </p:cNvPr>
          <p:cNvSpPr>
            <a:spLocks noGrp="1"/>
          </p:cNvSpPr>
          <p:nvPr>
            <p:ph type="body" sz="quarter" idx="2"/>
          </p:nvPr>
        </p:nvSpPr>
        <p:spPr/>
        <p:txBody>
          <a:bodyPr/>
          <a:lstStyle/>
          <a:p>
            <a:r>
              <a:rPr lang="en-US" sz="2000" dirty="0"/>
              <a:t>Students may report a Formal Title IX complaint anonymously.</a:t>
            </a:r>
          </a:p>
          <a:p>
            <a:r>
              <a:rPr lang="en-US" sz="2000" dirty="0"/>
              <a:t>However, keep in mind that it may be more difficult to follow up with an anonymous complaint, as there may be more information needed that the complainant (who is unknown) could not answer to.</a:t>
            </a:r>
          </a:p>
          <a:p>
            <a:endParaRPr lang="en-US" dirty="0"/>
          </a:p>
          <a:p>
            <a:endParaRPr lang="en-US" dirty="0"/>
          </a:p>
        </p:txBody>
      </p:sp>
      <p:sp>
        <p:nvSpPr>
          <p:cNvPr id="6" name="Text Placeholder 5">
            <a:extLst>
              <a:ext uri="{FF2B5EF4-FFF2-40B4-BE49-F238E27FC236}">
                <a16:creationId xmlns:a16="http://schemas.microsoft.com/office/drawing/2014/main" id="{000A9570-5EF6-4AFB-9FCA-7C8998E3FEB1}"/>
              </a:ext>
            </a:extLst>
          </p:cNvPr>
          <p:cNvSpPr>
            <a:spLocks noGrp="1"/>
          </p:cNvSpPr>
          <p:nvPr>
            <p:ph type="body" sz="quarter" idx="4"/>
          </p:nvPr>
        </p:nvSpPr>
        <p:spPr/>
        <p:txBody>
          <a:bodyPr>
            <a:noAutofit/>
          </a:bodyPr>
          <a:lstStyle/>
          <a:p>
            <a:r>
              <a:rPr lang="en-US" sz="2000" dirty="0"/>
              <a:t>Please note that faculty and staff (as mandated reporters) </a:t>
            </a:r>
            <a:r>
              <a:rPr lang="en-US" sz="2000" dirty="0">
                <a:solidFill>
                  <a:srgbClr val="63B7C6"/>
                </a:solidFill>
              </a:rPr>
              <a:t>must include their name in the formal report</a:t>
            </a:r>
            <a:r>
              <a:rPr lang="en-US" sz="2000" dirty="0"/>
              <a:t>, as they cannot report anonymously.</a:t>
            </a:r>
          </a:p>
          <a:p>
            <a:r>
              <a:rPr lang="en-US" sz="2000" dirty="0"/>
              <a:t>Confidential employees such as mental health staff and counselors and HR personnel for employees are not mandated to report in a way that identifies those involved. However, they must provide information about Title IX such as contact information for the Coordinator, information about how to file, and supportive measures to those involved</a:t>
            </a:r>
          </a:p>
        </p:txBody>
      </p:sp>
      <p:cxnSp>
        <p:nvCxnSpPr>
          <p:cNvPr id="9" name="Straight Connector 8">
            <a:extLst>
              <a:ext uri="{FF2B5EF4-FFF2-40B4-BE49-F238E27FC236}">
                <a16:creationId xmlns:a16="http://schemas.microsoft.com/office/drawing/2014/main" id="{AECE74FD-0613-503D-0705-1DFF84F5F4EF}"/>
              </a:ext>
            </a:extLst>
          </p:cNvPr>
          <p:cNvCxnSpPr>
            <a:cxnSpLocks/>
          </p:cNvCxnSpPr>
          <p:nvPr/>
        </p:nvCxnSpPr>
        <p:spPr>
          <a:xfrm>
            <a:off x="5866544" y="1387011"/>
            <a:ext cx="0" cy="4802652"/>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607270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dirty="0"/>
              <a:t>Responding to a Title IX Disclosure</a:t>
            </a:r>
          </a:p>
        </p:txBody>
      </p:sp>
      <p:pic>
        <p:nvPicPr>
          <p:cNvPr id="20" name="Picture Placeholder 19" descr="Triangular pattern design with dimension">
            <a:extLst>
              <a:ext uri="{FF2B5EF4-FFF2-40B4-BE49-F238E27FC236}">
                <a16:creationId xmlns:a16="http://schemas.microsoft.com/office/drawing/2014/main" id="{3DCA2B8E-64D3-7645-8DEB-688ED5756F52}"/>
              </a:ext>
            </a:extLst>
          </p:cNvPr>
          <p:cNvPicPr>
            <a:picLocks noGrp="1" noChangeAspect="1"/>
          </p:cNvPicPr>
          <p:nvPr>
            <p:ph type="pic" sz="quarter" idx="19"/>
          </p:nvPr>
        </p:nvPicPr>
        <p:blipFill>
          <a:blip r:embed="rId2">
            <a:extLst>
              <a:ext uri="{28A0092B-C50C-407E-A947-70E740481C1C}">
                <a14:useLocalDpi xmlns:a14="http://schemas.microsoft.com/office/drawing/2010/main" val="0"/>
              </a:ext>
            </a:extLst>
          </a:blip>
          <a:srcRect/>
          <a:stretch>
            <a:fillRect/>
          </a:stretch>
        </p:blipFill>
        <p:spPr/>
      </p:pic>
      <p:sp>
        <p:nvSpPr>
          <p:cNvPr id="19" name="Text Placeholder 18">
            <a:extLst>
              <a:ext uri="{FF2B5EF4-FFF2-40B4-BE49-F238E27FC236}">
                <a16:creationId xmlns:a16="http://schemas.microsoft.com/office/drawing/2014/main" id="{782206B1-586F-4254-9B36-D06C4E294ACF}"/>
              </a:ext>
            </a:extLst>
          </p:cNvPr>
          <p:cNvSpPr>
            <a:spLocks noGrp="1"/>
          </p:cNvSpPr>
          <p:nvPr>
            <p:ph type="body" sz="quarter" idx="18"/>
          </p:nvPr>
        </p:nvSpPr>
        <p:spPr>
          <a:xfrm>
            <a:off x="10002625" y="4076149"/>
            <a:ext cx="3293306" cy="1463040"/>
          </a:xfrm>
        </p:spPr>
        <p:txBody>
          <a:bodyPr/>
          <a:lstStyle/>
          <a:p>
            <a:r>
              <a:rPr lang="en-US" sz="1800" dirty="0"/>
              <a:t>Notify the Title IX      Coordinator yourself</a:t>
            </a:r>
          </a:p>
        </p:txBody>
      </p:sp>
      <p:sp>
        <p:nvSpPr>
          <p:cNvPr id="21" name="Text Placeholder 20">
            <a:extLst>
              <a:ext uri="{FF2B5EF4-FFF2-40B4-BE49-F238E27FC236}">
                <a16:creationId xmlns:a16="http://schemas.microsoft.com/office/drawing/2014/main" id="{1B8F0371-4F69-4131-91BF-9AB99E6EE89B}"/>
              </a:ext>
            </a:extLst>
          </p:cNvPr>
          <p:cNvSpPr>
            <a:spLocks noGrp="1"/>
          </p:cNvSpPr>
          <p:nvPr>
            <p:ph type="body" sz="quarter" idx="20"/>
          </p:nvPr>
        </p:nvSpPr>
        <p:spPr>
          <a:xfrm>
            <a:off x="2758244" y="4028977"/>
            <a:ext cx="3293306" cy="1463040"/>
          </a:xfrm>
        </p:spPr>
        <p:txBody>
          <a:bodyPr/>
          <a:lstStyle/>
          <a:p>
            <a:r>
              <a:rPr lang="en-US" sz="1800" dirty="0"/>
              <a:t>Inform complainant of a mandatory reporting obligation if applicable</a:t>
            </a:r>
          </a:p>
        </p:txBody>
      </p:sp>
      <p:sp>
        <p:nvSpPr>
          <p:cNvPr id="22" name="Text Placeholder 21">
            <a:extLst>
              <a:ext uri="{FF2B5EF4-FFF2-40B4-BE49-F238E27FC236}">
                <a16:creationId xmlns:a16="http://schemas.microsoft.com/office/drawing/2014/main" id="{78CACAF1-61EA-4605-A8FE-2EEE752B49FF}"/>
              </a:ext>
            </a:extLst>
          </p:cNvPr>
          <p:cNvSpPr>
            <a:spLocks noGrp="1"/>
          </p:cNvSpPr>
          <p:nvPr>
            <p:ph type="body" sz="quarter" idx="21"/>
          </p:nvPr>
        </p:nvSpPr>
        <p:spPr>
          <a:xfrm>
            <a:off x="6486622" y="4028977"/>
            <a:ext cx="3293306" cy="1463040"/>
          </a:xfrm>
        </p:spPr>
        <p:txBody>
          <a:bodyPr/>
          <a:lstStyle/>
          <a:p>
            <a:r>
              <a:rPr lang="en-US" sz="1800" dirty="0"/>
              <a:t>Provide complainant with the Title IX Coordinator contact information &amp; website information</a:t>
            </a:r>
          </a:p>
        </p:txBody>
      </p:sp>
      <p:sp>
        <p:nvSpPr>
          <p:cNvPr id="2" name="Slide Number Placeholder 1">
            <a:extLst>
              <a:ext uri="{FF2B5EF4-FFF2-40B4-BE49-F238E27FC236}">
                <a16:creationId xmlns:a16="http://schemas.microsoft.com/office/drawing/2014/main" id="{2F478C69-0A1D-45FF-8600-ED903803FFE1}"/>
              </a:ext>
            </a:extLst>
          </p:cNvPr>
          <p:cNvSpPr>
            <a:spLocks noGrp="1"/>
          </p:cNvSpPr>
          <p:nvPr>
            <p:ph type="sldNum" sz="quarter" idx="12"/>
          </p:nvPr>
        </p:nvSpPr>
        <p:spPr/>
        <p:txBody>
          <a:bodyPr/>
          <a:lstStyle/>
          <a:p>
            <a:fld id="{C263D6C4-4840-40CC-AC84-17E24B3B7BDE}" type="slidenum">
              <a:rPr lang="en-US" smtClean="0"/>
              <a:pPr/>
              <a:t>11</a:t>
            </a:fld>
            <a:endParaRPr lang="en-US" dirty="0"/>
          </a:p>
        </p:txBody>
      </p:sp>
      <p:sp>
        <p:nvSpPr>
          <p:cNvPr id="3" name="Text Placeholder 18">
            <a:extLst>
              <a:ext uri="{FF2B5EF4-FFF2-40B4-BE49-F238E27FC236}">
                <a16:creationId xmlns:a16="http://schemas.microsoft.com/office/drawing/2014/main" id="{4F5DC2FE-35E7-AFB7-28C6-BA673B47F27A}"/>
              </a:ext>
            </a:extLst>
          </p:cNvPr>
          <p:cNvSpPr txBox="1">
            <a:spLocks/>
          </p:cNvSpPr>
          <p:nvPr/>
        </p:nvSpPr>
        <p:spPr>
          <a:xfrm>
            <a:off x="183318" y="4076149"/>
            <a:ext cx="2228754" cy="1463040"/>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spcAft>
                <a:spcPts val="400"/>
              </a:spcAft>
              <a:buClr>
                <a:schemeClr val="accent2"/>
              </a:buClr>
              <a:buFont typeface="Arial" panose="020B0604020202020204" pitchFamily="34" charset="0"/>
              <a:buNone/>
              <a:defRPr sz="14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100000"/>
              </a:lnSpc>
              <a:spcBef>
                <a:spcPts val="600"/>
              </a:spcBef>
              <a:spcAft>
                <a:spcPts val="400"/>
              </a:spcAft>
              <a:buClr>
                <a:schemeClr val="accent2"/>
              </a:buClr>
              <a:buFont typeface="Arial" panose="020B0604020202020204" pitchFamily="34" charset="0"/>
              <a:buChar char="•"/>
              <a:defRPr sz="16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600"/>
              </a:spcBef>
              <a:spcAft>
                <a:spcPts val="400"/>
              </a:spcAft>
              <a:buClr>
                <a:schemeClr val="accent2"/>
              </a:buClr>
              <a:buFont typeface="Arial" panose="020B0604020202020204" pitchFamily="34" charset="0"/>
              <a:buChar char="•"/>
              <a:defRPr sz="14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4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4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Offer Verbal Support to complainant</a:t>
            </a:r>
          </a:p>
        </p:txBody>
      </p:sp>
      <p:sp>
        <p:nvSpPr>
          <p:cNvPr id="5" name="Arrow: Right 4">
            <a:extLst>
              <a:ext uri="{FF2B5EF4-FFF2-40B4-BE49-F238E27FC236}">
                <a16:creationId xmlns:a16="http://schemas.microsoft.com/office/drawing/2014/main" id="{54DB031C-71C5-884F-E8AE-4E4C6D3DE4E1}"/>
              </a:ext>
            </a:extLst>
          </p:cNvPr>
          <p:cNvSpPr/>
          <p:nvPr/>
        </p:nvSpPr>
        <p:spPr>
          <a:xfrm>
            <a:off x="120720" y="5306068"/>
            <a:ext cx="11465960" cy="46624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1187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dirty="0"/>
              <a:t>Next Steps &amp; Supportive Measures</a:t>
            </a:r>
          </a:p>
        </p:txBody>
      </p:sp>
      <p:pic>
        <p:nvPicPr>
          <p:cNvPr id="8" name="Picture Placeholder 7" descr="Triangular pattern design with dimension">
            <a:extLst>
              <a:ext uri="{FF2B5EF4-FFF2-40B4-BE49-F238E27FC236}">
                <a16:creationId xmlns:a16="http://schemas.microsoft.com/office/drawing/2014/main" id="{2301248D-7370-7643-9BE6-F8CDCFF4D460}"/>
              </a:ext>
            </a:extLst>
          </p:cNvPr>
          <p:cNvPicPr>
            <a:picLocks noGrp="1" noChangeAspect="1"/>
          </p:cNvPicPr>
          <p:nvPr>
            <p:ph type="pic" sz="quarter" idx="19"/>
          </p:nvPr>
        </p:nvPicPr>
        <p:blipFill rotWithShape="1">
          <a:blip r:embed="rId2">
            <a:extLst>
              <a:ext uri="{28A0092B-C50C-407E-A947-70E740481C1C}">
                <a14:useLocalDpi xmlns:a14="http://schemas.microsoft.com/office/drawing/2010/main" val="0"/>
              </a:ext>
            </a:extLst>
          </a:blip>
          <a:srcRect/>
          <a:stretch/>
        </p:blipFill>
        <p:spPr>
          <a:xfrm>
            <a:off x="-2" y="1352575"/>
            <a:ext cx="12192002" cy="2289897"/>
          </a:xfrm>
        </p:spPr>
      </p:pic>
      <p:sp>
        <p:nvSpPr>
          <p:cNvPr id="19" name="Text Placeholder 18">
            <a:extLst>
              <a:ext uri="{FF2B5EF4-FFF2-40B4-BE49-F238E27FC236}">
                <a16:creationId xmlns:a16="http://schemas.microsoft.com/office/drawing/2014/main" id="{782206B1-586F-4254-9B36-D06C4E294ACF}"/>
              </a:ext>
            </a:extLst>
          </p:cNvPr>
          <p:cNvSpPr>
            <a:spLocks noGrp="1"/>
          </p:cNvSpPr>
          <p:nvPr>
            <p:ph type="body" sz="quarter" idx="18"/>
          </p:nvPr>
        </p:nvSpPr>
        <p:spPr>
          <a:xfrm>
            <a:off x="542094" y="4240093"/>
            <a:ext cx="11116506" cy="1463040"/>
          </a:xfrm>
        </p:spPr>
        <p:txBody>
          <a:bodyPr/>
          <a:lstStyle/>
          <a:p>
            <a:r>
              <a:rPr lang="en-US" sz="2400" dirty="0"/>
              <a:t>The Title IX Coordinator will meet with Complainant upon receipt of a complaint to: </a:t>
            </a:r>
          </a:p>
          <a:p>
            <a:r>
              <a:rPr lang="en-US" dirty="0"/>
              <a:t>	• </a:t>
            </a:r>
            <a:r>
              <a:rPr lang="en-US" sz="2000" dirty="0"/>
              <a:t>Offers supportive measures </a:t>
            </a:r>
          </a:p>
          <a:p>
            <a:r>
              <a:rPr lang="en-US" sz="2000" dirty="0"/>
              <a:t>	• Notify of complaint process which may include an investigation and/or hearing</a:t>
            </a:r>
          </a:p>
          <a:p>
            <a:r>
              <a:rPr lang="en-US" sz="2000" dirty="0"/>
              <a:t>	• Notify of informal resolution options, if applicable </a:t>
            </a:r>
          </a:p>
          <a:p>
            <a:r>
              <a:rPr lang="en-US" sz="2000" dirty="0"/>
              <a:t>	• Gives option to file police report when applicable </a:t>
            </a:r>
          </a:p>
          <a:p>
            <a:endParaRPr lang="en-US" sz="2000" dirty="0"/>
          </a:p>
        </p:txBody>
      </p:sp>
      <p:sp>
        <p:nvSpPr>
          <p:cNvPr id="2" name="Slide Number Placeholder 1">
            <a:extLst>
              <a:ext uri="{FF2B5EF4-FFF2-40B4-BE49-F238E27FC236}">
                <a16:creationId xmlns:a16="http://schemas.microsoft.com/office/drawing/2014/main" id="{FAC2D367-2A6E-41FE-A9EA-24FF17BCAA97}"/>
              </a:ext>
            </a:extLst>
          </p:cNvPr>
          <p:cNvSpPr>
            <a:spLocks noGrp="1"/>
          </p:cNvSpPr>
          <p:nvPr>
            <p:ph type="sldNum" sz="quarter" idx="12"/>
          </p:nvPr>
        </p:nvSpPr>
        <p:spPr/>
        <p:txBody>
          <a:bodyPr/>
          <a:lstStyle/>
          <a:p>
            <a:fld id="{C263D6C4-4840-40CC-AC84-17E24B3B7BDE}" type="slidenum">
              <a:rPr lang="en-US" smtClean="0"/>
              <a:pPr/>
              <a:t>12</a:t>
            </a:fld>
            <a:endParaRPr lang="en-US" dirty="0"/>
          </a:p>
        </p:txBody>
      </p:sp>
    </p:spTree>
    <p:extLst>
      <p:ext uri="{BB962C8B-B14F-4D97-AF65-F5344CB8AC3E}">
        <p14:creationId xmlns:p14="http://schemas.microsoft.com/office/powerpoint/2010/main" val="663103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01323FB-427E-4A8D-B473-AB0657D8D23B}"/>
              </a:ext>
            </a:extLst>
          </p:cNvPr>
          <p:cNvSpPr>
            <a:spLocks noGrp="1"/>
          </p:cNvSpPr>
          <p:nvPr>
            <p:ph type="title"/>
          </p:nvPr>
        </p:nvSpPr>
        <p:spPr/>
        <p:txBody>
          <a:bodyPr/>
          <a:lstStyle/>
          <a:p>
            <a:r>
              <a:rPr lang="en-US" dirty="0"/>
              <a:t>Supportive Measures</a:t>
            </a:r>
          </a:p>
        </p:txBody>
      </p:sp>
      <p:graphicFrame>
        <p:nvGraphicFramePr>
          <p:cNvPr id="6" name="Table 5">
            <a:extLst>
              <a:ext uri="{FF2B5EF4-FFF2-40B4-BE49-F238E27FC236}">
                <a16:creationId xmlns:a16="http://schemas.microsoft.com/office/drawing/2014/main" id="{E8EEB296-8554-4D20-B3B8-C0BBC380A58D}"/>
              </a:ext>
            </a:extLst>
          </p:cNvPr>
          <p:cNvGraphicFramePr>
            <a:graphicFrameLocks noGrp="1"/>
          </p:cNvGraphicFramePr>
          <p:nvPr>
            <p:extLst>
              <p:ext uri="{D42A27DB-BD31-4B8C-83A1-F6EECF244321}">
                <p14:modId xmlns:p14="http://schemas.microsoft.com/office/powerpoint/2010/main" val="725113124"/>
              </p:ext>
            </p:extLst>
          </p:nvPr>
        </p:nvGraphicFramePr>
        <p:xfrm>
          <a:off x="811801" y="1795095"/>
          <a:ext cx="9914418" cy="4602480"/>
        </p:xfrm>
        <a:graphic>
          <a:graphicData uri="http://schemas.openxmlformats.org/drawingml/2006/table">
            <a:tbl>
              <a:tblPr firstRow="1" bandRow="1">
                <a:tableStyleId>{5C22544A-7EE6-4342-B048-85BDC9FD1C3A}</a:tableStyleId>
              </a:tblPr>
              <a:tblGrid>
                <a:gridCol w="3304806">
                  <a:extLst>
                    <a:ext uri="{9D8B030D-6E8A-4147-A177-3AD203B41FA5}">
                      <a16:colId xmlns:a16="http://schemas.microsoft.com/office/drawing/2014/main" val="3559833401"/>
                    </a:ext>
                  </a:extLst>
                </a:gridCol>
                <a:gridCol w="3304806">
                  <a:extLst>
                    <a:ext uri="{9D8B030D-6E8A-4147-A177-3AD203B41FA5}">
                      <a16:colId xmlns:a16="http://schemas.microsoft.com/office/drawing/2014/main" val="82523989"/>
                    </a:ext>
                  </a:extLst>
                </a:gridCol>
                <a:gridCol w="3304806">
                  <a:extLst>
                    <a:ext uri="{9D8B030D-6E8A-4147-A177-3AD203B41FA5}">
                      <a16:colId xmlns:a16="http://schemas.microsoft.com/office/drawing/2014/main" val="3211310719"/>
                    </a:ext>
                  </a:extLst>
                </a:gridCol>
              </a:tblGrid>
              <a:tr h="640080">
                <a:tc>
                  <a:txBody>
                    <a:bodyPr/>
                    <a:lstStyle/>
                    <a:p>
                      <a:pPr algn="ctr"/>
                      <a:r>
                        <a:rPr lang="en-US" sz="2000" b="1" dirty="0">
                          <a:latin typeface="+mn-lt"/>
                          <a:cs typeface="Arial" panose="020B0604020202020204" pitchFamily="34" charset="0"/>
                        </a:rPr>
                        <a:t>Students &amp; Employees</a:t>
                      </a:r>
                      <a:endParaRPr lang="en-GB" sz="2000" b="1" dirty="0">
                        <a:latin typeface="+mn-lt"/>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38100" cap="flat" cmpd="sng" algn="ctr">
                      <a:solidFill>
                        <a:schemeClr val="accent2">
                          <a:lumMod val="75000"/>
                        </a:schemeClr>
                      </a:solidFill>
                      <a:prstDash val="solid"/>
                      <a:round/>
                      <a:headEnd type="none" w="med" len="med"/>
                      <a:tailEnd type="none" w="med" len="med"/>
                    </a:lnT>
                    <a:lnB w="381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latin typeface="+mn-lt"/>
                          <a:cs typeface="Arial" panose="020B0604020202020204" pitchFamily="34" charset="0"/>
                        </a:rPr>
                        <a:t>Employees</a:t>
                      </a:r>
                      <a:endParaRPr lang="en-GB" sz="2000" b="1" dirty="0">
                        <a:latin typeface="+mn-lt"/>
                        <a:cs typeface="Arial" panose="020B0604020202020204" pitchFamily="34" charset="0"/>
                      </a:endParaRP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38100" cap="flat" cmpd="sng" algn="ctr">
                      <a:solidFill>
                        <a:schemeClr val="accent2">
                          <a:lumMod val="75000"/>
                        </a:schemeClr>
                      </a:solidFill>
                      <a:prstDash val="solid"/>
                      <a:round/>
                      <a:headEnd type="none" w="med" len="med"/>
                      <a:tailEnd type="none" w="med" len="med"/>
                    </a:lnT>
                    <a:lnB w="381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latin typeface="+mn-lt"/>
                          <a:cs typeface="Arial" panose="020B0604020202020204" pitchFamily="34" charset="0"/>
                        </a:rPr>
                        <a:t>Students</a:t>
                      </a:r>
                      <a:endParaRPr lang="en-GB" sz="2000" b="1" dirty="0">
                        <a:latin typeface="+mn-lt"/>
                        <a:cs typeface="Arial" panose="020B0604020202020204" pitchFamily="34" charset="0"/>
                      </a:endParaRP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38100" cap="flat" cmpd="sng" algn="ctr">
                      <a:solidFill>
                        <a:schemeClr val="accent2">
                          <a:lumMod val="75000"/>
                        </a:schemeClr>
                      </a:solidFill>
                      <a:prstDash val="solid"/>
                      <a:round/>
                      <a:headEnd type="none" w="med" len="med"/>
                      <a:tailEnd type="none" w="med" len="med"/>
                    </a:lnT>
                    <a:lnB w="381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66630617"/>
                  </a:ext>
                </a:extLst>
              </a:tr>
              <a:tr h="548640">
                <a:tc>
                  <a:txBody>
                    <a:bodyPr/>
                    <a:lstStyle/>
                    <a:p>
                      <a:r>
                        <a:rPr lang="en-GB" sz="2000" dirty="0">
                          <a:solidFill>
                            <a:schemeClr val="bg1"/>
                          </a:solidFill>
                          <a:latin typeface="+mn-lt"/>
                        </a:rPr>
                        <a:t>Safety Planning</a:t>
                      </a:r>
                    </a:p>
                  </a:txBody>
                  <a:tcPr anchor="ctr">
                    <a:lnL w="38100" cap="flat" cmpd="sng" algn="ctr">
                      <a:no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381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GB" sz="2000" dirty="0">
                          <a:solidFill>
                            <a:schemeClr val="bg1"/>
                          </a:solidFill>
                          <a:latin typeface="+mn-lt"/>
                        </a:rPr>
                        <a:t>Altering work arrangements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381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GB" sz="2000" dirty="0">
                          <a:solidFill>
                            <a:schemeClr val="bg1"/>
                          </a:solidFill>
                          <a:latin typeface="+mn-lt"/>
                        </a:rPr>
                        <a:t>Academic support</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381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446274366"/>
                  </a:ext>
                </a:extLst>
              </a:tr>
              <a:tr h="548640">
                <a:tc>
                  <a:txBody>
                    <a:bodyPr/>
                    <a:lstStyle/>
                    <a:p>
                      <a:r>
                        <a:rPr lang="en-GB" sz="2000" dirty="0">
                          <a:solidFill>
                            <a:schemeClr val="bg1"/>
                          </a:solidFill>
                          <a:latin typeface="+mn-lt"/>
                        </a:rPr>
                        <a:t>Notification of medical services on campus or in the community</a:t>
                      </a:r>
                    </a:p>
                  </a:txBody>
                  <a:tcPr anchor="ctr">
                    <a:lnL w="38100" cap="flat" cmpd="sng" algn="ctr">
                      <a:no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5"/>
                    </a:solidFill>
                  </a:tcPr>
                </a:tc>
                <a:tc>
                  <a:txBody>
                    <a:bodyPr/>
                    <a:lstStyle/>
                    <a:p>
                      <a:r>
                        <a:rPr lang="en-GB" sz="2000" dirty="0">
                          <a:solidFill>
                            <a:schemeClr val="bg1"/>
                          </a:solidFill>
                          <a:latin typeface="+mn-lt"/>
                        </a:rPr>
                        <a:t>Department transfers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5"/>
                    </a:solidFill>
                  </a:tcPr>
                </a:tc>
                <a:tc>
                  <a:txBody>
                    <a:bodyPr/>
                    <a:lstStyle/>
                    <a:p>
                      <a:r>
                        <a:rPr lang="en-GB" sz="2000" dirty="0">
                          <a:solidFill>
                            <a:schemeClr val="bg1"/>
                          </a:solidFill>
                          <a:latin typeface="+mn-lt"/>
                        </a:rPr>
                        <a:t>Extension of deadlines, tutoring, alternative course completion options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1758271508"/>
                  </a:ext>
                </a:extLst>
              </a:tr>
              <a:tr h="548640">
                <a:tc>
                  <a:txBody>
                    <a:bodyPr/>
                    <a:lstStyle/>
                    <a:p>
                      <a:r>
                        <a:rPr lang="en-GB" sz="2000" dirty="0">
                          <a:solidFill>
                            <a:schemeClr val="bg1"/>
                          </a:solidFill>
                          <a:latin typeface="+mn-lt"/>
                        </a:rPr>
                        <a:t>Increased security and monitoring of certain areas</a:t>
                      </a:r>
                    </a:p>
                  </a:txBody>
                  <a:tcPr anchor="ctr">
                    <a:lnL w="38100" cap="flat" cmpd="sng" algn="ctr">
                      <a:no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GB" sz="2000" dirty="0">
                          <a:solidFill>
                            <a:schemeClr val="bg1"/>
                          </a:solidFill>
                          <a:latin typeface="+mn-lt"/>
                        </a:rPr>
                        <a:t>Reallocation of tasks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GB" sz="2000" dirty="0">
                          <a:solidFill>
                            <a:schemeClr val="bg1"/>
                          </a:solidFill>
                          <a:latin typeface="+mn-lt"/>
                        </a:rPr>
                        <a:t>Transfer sections or class schedule modifications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736384641"/>
                  </a:ext>
                </a:extLst>
              </a:tr>
              <a:tr h="548640">
                <a:tc>
                  <a:txBody>
                    <a:bodyPr/>
                    <a:lstStyle/>
                    <a:p>
                      <a:r>
                        <a:rPr lang="en-GB" sz="2000" dirty="0">
                          <a:solidFill>
                            <a:schemeClr val="bg1"/>
                          </a:solidFill>
                          <a:latin typeface="+mn-lt"/>
                        </a:rPr>
                        <a:t>Escorts if needed</a:t>
                      </a:r>
                    </a:p>
                  </a:txBody>
                  <a:tcPr anchor="ctr">
                    <a:lnL w="38100" cap="flat" cmpd="sng" algn="ctr">
                      <a:no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5"/>
                    </a:solidFill>
                  </a:tcPr>
                </a:tc>
                <a:tc>
                  <a:txBody>
                    <a:bodyPr/>
                    <a:lstStyle/>
                    <a:p>
                      <a:r>
                        <a:rPr lang="en-GB" sz="2000" dirty="0">
                          <a:solidFill>
                            <a:schemeClr val="bg1"/>
                          </a:solidFill>
                          <a:latin typeface="+mn-lt"/>
                        </a:rPr>
                        <a:t>Regular check-ins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5"/>
                    </a:solidFill>
                  </a:tcPr>
                </a:tc>
                <a:tc>
                  <a:txBody>
                    <a:bodyPr/>
                    <a:lstStyle/>
                    <a:p>
                      <a:r>
                        <a:rPr lang="en-GB" sz="2000" dirty="0">
                          <a:solidFill>
                            <a:schemeClr val="bg1"/>
                          </a:solidFill>
                          <a:latin typeface="+mn-lt"/>
                        </a:rPr>
                        <a:t>Access to counselling services via MC </a:t>
                      </a:r>
                      <a:r>
                        <a:rPr lang="en-GB" sz="2000" dirty="0" err="1">
                          <a:solidFill>
                            <a:schemeClr val="bg1"/>
                          </a:solidFill>
                          <a:latin typeface="+mn-lt"/>
                        </a:rPr>
                        <a:t>Counselor</a:t>
                      </a:r>
                      <a:endParaRPr lang="en-GB" sz="2000" dirty="0">
                        <a:solidFill>
                          <a:schemeClr val="bg1"/>
                        </a:solidFill>
                        <a:latin typeface="+mn-lt"/>
                      </a:endParaRP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090935587"/>
                  </a:ext>
                </a:extLst>
              </a:tr>
              <a:tr h="548640">
                <a:tc>
                  <a:txBody>
                    <a:bodyPr/>
                    <a:lstStyle/>
                    <a:p>
                      <a:r>
                        <a:rPr lang="en-GB" sz="2000" dirty="0">
                          <a:solidFill>
                            <a:schemeClr val="bg1"/>
                          </a:solidFill>
                          <a:latin typeface="+mn-lt"/>
                        </a:rPr>
                        <a:t>Leaves of absence</a:t>
                      </a:r>
                    </a:p>
                  </a:txBody>
                  <a:tcPr anchor="ctr">
                    <a:lnL w="38100" cap="flat" cmpd="sng" algn="ctr">
                      <a:no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GB" sz="2000" dirty="0">
                          <a:solidFill>
                            <a:schemeClr val="bg1"/>
                          </a:solidFill>
                          <a:latin typeface="+mn-lt"/>
                        </a:rPr>
                        <a:t>Employee Assistance Program</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GB" sz="2000" dirty="0">
                          <a:solidFill>
                            <a:schemeClr val="bg1"/>
                          </a:solidFill>
                          <a:latin typeface="+mn-lt"/>
                        </a:rPr>
                        <a:t>Offer to designate an advisor through all steps of the process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46909641"/>
                  </a:ext>
                </a:extLst>
              </a:tr>
            </a:tbl>
          </a:graphicData>
        </a:graphic>
      </p:graphicFrame>
      <p:sp>
        <p:nvSpPr>
          <p:cNvPr id="2" name="Slide Number Placeholder 1">
            <a:extLst>
              <a:ext uri="{FF2B5EF4-FFF2-40B4-BE49-F238E27FC236}">
                <a16:creationId xmlns:a16="http://schemas.microsoft.com/office/drawing/2014/main" id="{E4398C1C-6656-4A73-A680-62A81CDC27FD}"/>
              </a:ext>
            </a:extLst>
          </p:cNvPr>
          <p:cNvSpPr>
            <a:spLocks noGrp="1"/>
          </p:cNvSpPr>
          <p:nvPr>
            <p:ph type="sldNum" sz="quarter" idx="12"/>
          </p:nvPr>
        </p:nvSpPr>
        <p:spPr/>
        <p:txBody>
          <a:bodyPr/>
          <a:lstStyle/>
          <a:p>
            <a:fld id="{C263D6C4-4840-40CC-AC84-17E24B3B7BDE}" type="slidenum">
              <a:rPr lang="en-US" smtClean="0"/>
              <a:pPr/>
              <a:t>13</a:t>
            </a:fld>
            <a:endParaRPr lang="en-US" dirty="0"/>
          </a:p>
        </p:txBody>
      </p:sp>
    </p:spTree>
    <p:extLst>
      <p:ext uri="{BB962C8B-B14F-4D97-AF65-F5344CB8AC3E}">
        <p14:creationId xmlns:p14="http://schemas.microsoft.com/office/powerpoint/2010/main" val="1065425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dirty="0"/>
              <a:t>Pregnancy &amp; Related Conditions</a:t>
            </a:r>
            <a:endParaRPr lang="en-GB" dirty="0"/>
          </a:p>
        </p:txBody>
      </p:sp>
    </p:spTree>
    <p:extLst>
      <p:ext uri="{BB962C8B-B14F-4D97-AF65-F5344CB8AC3E}">
        <p14:creationId xmlns:p14="http://schemas.microsoft.com/office/powerpoint/2010/main" val="429771863"/>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4C2C0-8495-7069-7CA2-081183E1A44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6A3CA15-58ED-6860-3E9D-0A73DE68B3C0}"/>
              </a:ext>
            </a:extLst>
          </p:cNvPr>
          <p:cNvSpPr>
            <a:spLocks noGrp="1"/>
          </p:cNvSpPr>
          <p:nvPr>
            <p:ph type="title"/>
          </p:nvPr>
        </p:nvSpPr>
        <p:spPr>
          <a:xfrm>
            <a:off x="438404" y="469900"/>
            <a:ext cx="10565218" cy="859055"/>
          </a:xfrm>
        </p:spPr>
        <p:txBody>
          <a:bodyPr>
            <a:normAutofit fontScale="90000"/>
          </a:bodyPr>
          <a:lstStyle/>
          <a:p>
            <a:r>
              <a:rPr lang="en-US" dirty="0"/>
              <a:t>Pregnancy and Related Conditions</a:t>
            </a:r>
          </a:p>
        </p:txBody>
      </p:sp>
      <p:sp>
        <p:nvSpPr>
          <p:cNvPr id="5" name="Text Placeholder 4">
            <a:extLst>
              <a:ext uri="{FF2B5EF4-FFF2-40B4-BE49-F238E27FC236}">
                <a16:creationId xmlns:a16="http://schemas.microsoft.com/office/drawing/2014/main" id="{C0B01E82-CC89-9ECE-7018-3CD81A233554}"/>
              </a:ext>
            </a:extLst>
          </p:cNvPr>
          <p:cNvSpPr>
            <a:spLocks noGrp="1"/>
          </p:cNvSpPr>
          <p:nvPr>
            <p:ph type="body" idx="1"/>
          </p:nvPr>
        </p:nvSpPr>
        <p:spPr>
          <a:xfrm>
            <a:off x="304784" y="1861991"/>
            <a:ext cx="10832458" cy="521613"/>
          </a:xfrm>
        </p:spPr>
        <p:txBody>
          <a:bodyPr>
            <a:noAutofit/>
          </a:bodyPr>
          <a:lstStyle/>
          <a:p>
            <a:r>
              <a:rPr lang="en-US" sz="2400" dirty="0"/>
              <a:t>Pregnancy and related condition includes pregnancy, childbirth, termination of pregnancy, &amp; lactation; related medical conditions and recovery therefrom </a:t>
            </a:r>
          </a:p>
          <a:p>
            <a:r>
              <a:rPr lang="en-US" sz="2400" dirty="0"/>
              <a:t>• Students who are pregnant or have related conditions are eligible for reasonable modifications, upon request </a:t>
            </a:r>
          </a:p>
          <a:p>
            <a:r>
              <a:rPr lang="en-US" sz="2400" dirty="0"/>
              <a:t>• Students are not required to share their pregnancy with faculty, but in sharing the student can be offered reasonable modifications </a:t>
            </a:r>
          </a:p>
          <a:p>
            <a:r>
              <a:rPr lang="en-US" sz="2400" dirty="0"/>
              <a:t>• Pregnancy and related condition modifications cannot be granted retroactively </a:t>
            </a:r>
          </a:p>
          <a:p>
            <a:r>
              <a:rPr lang="en-US" sz="2400" dirty="0"/>
              <a:t>• Students must be self advocates and be proactive in reporting and in communication with faculty</a:t>
            </a:r>
          </a:p>
        </p:txBody>
      </p:sp>
      <p:sp>
        <p:nvSpPr>
          <p:cNvPr id="2" name="Slide Number Placeholder 1">
            <a:extLst>
              <a:ext uri="{FF2B5EF4-FFF2-40B4-BE49-F238E27FC236}">
                <a16:creationId xmlns:a16="http://schemas.microsoft.com/office/drawing/2014/main" id="{CB5BED85-E122-3DF9-78FC-C3BB0D1DC1B3}"/>
              </a:ext>
            </a:extLst>
          </p:cNvPr>
          <p:cNvSpPr>
            <a:spLocks noGrp="1"/>
          </p:cNvSpPr>
          <p:nvPr>
            <p:ph type="sldNum" sz="quarter" idx="12"/>
          </p:nvPr>
        </p:nvSpPr>
        <p:spPr/>
        <p:txBody>
          <a:bodyPr/>
          <a:lstStyle/>
          <a:p>
            <a:fld id="{C263D6C4-4840-40CC-AC84-17E24B3B7BDE}" type="slidenum">
              <a:rPr lang="en-US" smtClean="0"/>
              <a:pPr/>
              <a:t>15</a:t>
            </a:fld>
            <a:endParaRPr lang="en-US" dirty="0"/>
          </a:p>
        </p:txBody>
      </p:sp>
    </p:spTree>
    <p:extLst>
      <p:ext uri="{BB962C8B-B14F-4D97-AF65-F5344CB8AC3E}">
        <p14:creationId xmlns:p14="http://schemas.microsoft.com/office/powerpoint/2010/main" val="35289979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p:txBody>
          <a:bodyPr/>
          <a:lstStyle/>
          <a:p>
            <a:r>
              <a:rPr lang="en-US" dirty="0"/>
              <a:t>Reasonable Modification Examples</a:t>
            </a:r>
          </a:p>
        </p:txBody>
      </p:sp>
      <p:sp>
        <p:nvSpPr>
          <p:cNvPr id="2" name="Slide Number Placeholder 1">
            <a:extLst>
              <a:ext uri="{FF2B5EF4-FFF2-40B4-BE49-F238E27FC236}">
                <a16:creationId xmlns:a16="http://schemas.microsoft.com/office/drawing/2014/main" id="{6D90B5C6-1CB0-445E-99D1-8E2FE8C59B50}"/>
              </a:ext>
            </a:extLst>
          </p:cNvPr>
          <p:cNvSpPr>
            <a:spLocks noGrp="1"/>
          </p:cNvSpPr>
          <p:nvPr>
            <p:ph type="sldNum" sz="quarter" idx="12"/>
          </p:nvPr>
        </p:nvSpPr>
        <p:spPr/>
        <p:txBody>
          <a:bodyPr/>
          <a:lstStyle/>
          <a:p>
            <a:fld id="{C263D6C4-4840-40CC-AC84-17E24B3B7BDE}" type="slidenum">
              <a:rPr lang="en-US" smtClean="0"/>
              <a:pPr/>
              <a:t>16</a:t>
            </a:fld>
            <a:endParaRPr lang="en-US" dirty="0"/>
          </a:p>
        </p:txBody>
      </p:sp>
      <p:sp>
        <p:nvSpPr>
          <p:cNvPr id="3" name="Text Placeholder 2">
            <a:extLst>
              <a:ext uri="{FF2B5EF4-FFF2-40B4-BE49-F238E27FC236}">
                <a16:creationId xmlns:a16="http://schemas.microsoft.com/office/drawing/2014/main" id="{06554A61-D199-469B-AB0C-B68F82B5059F}"/>
              </a:ext>
            </a:extLst>
          </p:cNvPr>
          <p:cNvSpPr>
            <a:spLocks noGrp="1"/>
          </p:cNvSpPr>
          <p:nvPr>
            <p:ph type="body" sz="quarter" idx="13"/>
          </p:nvPr>
        </p:nvSpPr>
        <p:spPr>
          <a:xfrm>
            <a:off x="236304" y="1472167"/>
            <a:ext cx="11422295" cy="5108431"/>
          </a:xfrm>
        </p:spPr>
        <p:txBody>
          <a:bodyPr>
            <a:normAutofit fontScale="40000" lnSpcReduction="20000"/>
          </a:bodyPr>
          <a:lstStyle/>
          <a:p>
            <a:pPr marL="857250" indent="-857250" algn="l">
              <a:buFont typeface="Arial" panose="020B0604020202020204" pitchFamily="34" charset="0"/>
              <a:buChar char="•"/>
            </a:pPr>
            <a:r>
              <a:rPr lang="en-US" dirty="0"/>
              <a:t>Breaks during class to express breast milk, breastfeed, or attend to health needs associated with pregnancy or related conditions, including eating, drinking, or using the restroom </a:t>
            </a:r>
          </a:p>
          <a:p>
            <a:pPr marL="857250" indent="-857250" algn="l">
              <a:buFont typeface="Arial" panose="020B0604020202020204" pitchFamily="34" charset="0"/>
              <a:buChar char="•"/>
            </a:pPr>
            <a:r>
              <a:rPr lang="en-US" dirty="0"/>
              <a:t>Intermittent absences to attend medical appointments </a:t>
            </a:r>
          </a:p>
          <a:p>
            <a:pPr marL="857250" indent="-857250" algn="l">
              <a:buFont typeface="Arial" panose="020B0604020202020204" pitchFamily="34" charset="0"/>
              <a:buChar char="•"/>
            </a:pPr>
            <a:r>
              <a:rPr lang="en-US" dirty="0"/>
              <a:t>Changes in schedule </a:t>
            </a:r>
          </a:p>
          <a:p>
            <a:pPr marL="857250" indent="-857250" algn="l">
              <a:buFont typeface="Arial" panose="020B0604020202020204" pitchFamily="34" charset="0"/>
              <a:buChar char="•"/>
            </a:pPr>
            <a:r>
              <a:rPr lang="en-US" dirty="0"/>
              <a:t>Time extensions for coursework and rescheduling of tests and examinations </a:t>
            </a:r>
          </a:p>
          <a:p>
            <a:pPr marL="857250" indent="-857250" algn="l">
              <a:buFont typeface="Arial" panose="020B0604020202020204" pitchFamily="34" charset="0"/>
              <a:buChar char="•"/>
            </a:pPr>
            <a:r>
              <a:rPr lang="en-US" dirty="0"/>
              <a:t>Allowing a student to sit or stand, or carry or keep water nearby </a:t>
            </a:r>
          </a:p>
          <a:p>
            <a:pPr marL="857250" indent="-857250" algn="l">
              <a:buFont typeface="Arial" panose="020B0604020202020204" pitchFamily="34" charset="0"/>
              <a:buChar char="•"/>
            </a:pPr>
            <a:r>
              <a:rPr lang="en-US" dirty="0"/>
              <a:t>Changes in physical space or supplies (for example, access to a larger desk or a footrest) </a:t>
            </a:r>
          </a:p>
          <a:p>
            <a:pPr marL="857250" indent="-857250" algn="l">
              <a:buFont typeface="Arial" panose="020B0604020202020204" pitchFamily="34" charset="0"/>
              <a:buChar char="•"/>
            </a:pPr>
            <a:r>
              <a:rPr lang="en-US" dirty="0"/>
              <a:t>A larger uniform or other required clothing or equipment </a:t>
            </a:r>
          </a:p>
          <a:p>
            <a:pPr marL="857250" indent="-857250" algn="l">
              <a:buFont typeface="Arial" panose="020B0604020202020204" pitchFamily="34" charset="0"/>
              <a:buChar char="•"/>
            </a:pPr>
            <a:r>
              <a:rPr lang="en-US" dirty="0"/>
              <a:t>Leave of absence </a:t>
            </a:r>
          </a:p>
          <a:p>
            <a:pPr marL="857250" indent="-857250" algn="l">
              <a:buFont typeface="Arial" panose="020B0604020202020204" pitchFamily="34" charset="0"/>
              <a:buChar char="•"/>
            </a:pPr>
            <a:r>
              <a:rPr lang="en-US" dirty="0"/>
              <a:t>Implementing incomplete grades for classes that will be resumed at a future date</a:t>
            </a:r>
            <a:endParaRPr lang="en-US" u="sng" dirty="0"/>
          </a:p>
        </p:txBody>
      </p:sp>
    </p:spTree>
    <p:extLst>
      <p:ext uri="{BB962C8B-B14F-4D97-AF65-F5344CB8AC3E}">
        <p14:creationId xmlns:p14="http://schemas.microsoft.com/office/powerpoint/2010/main" val="59582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BC32F-82ED-62E7-23BF-5AFF2CEBF31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C59568A-CD74-0C27-C48B-26919E642DAC}"/>
              </a:ext>
            </a:extLst>
          </p:cNvPr>
          <p:cNvSpPr>
            <a:spLocks noGrp="1"/>
          </p:cNvSpPr>
          <p:nvPr>
            <p:ph type="title"/>
          </p:nvPr>
        </p:nvSpPr>
        <p:spPr>
          <a:xfrm>
            <a:off x="444500" y="542925"/>
            <a:ext cx="11214100" cy="535531"/>
          </a:xfrm>
        </p:spPr>
        <p:txBody>
          <a:bodyPr wrap="square" anchor="t">
            <a:normAutofit/>
          </a:bodyPr>
          <a:lstStyle/>
          <a:p>
            <a:r>
              <a:rPr lang="en-US" dirty="0"/>
              <a:t>Pregnancy and Related Conditions: Employee Response</a:t>
            </a:r>
          </a:p>
        </p:txBody>
      </p:sp>
      <p:sp>
        <p:nvSpPr>
          <p:cNvPr id="2" name="Slide Number Placeholder 1">
            <a:extLst>
              <a:ext uri="{FF2B5EF4-FFF2-40B4-BE49-F238E27FC236}">
                <a16:creationId xmlns:a16="http://schemas.microsoft.com/office/drawing/2014/main" id="{34FB2E1E-32E4-8244-9CAF-04AF7B92983A}"/>
              </a:ext>
            </a:extLst>
          </p:cNvPr>
          <p:cNvSpPr>
            <a:spLocks noGrp="1"/>
          </p:cNvSpPr>
          <p:nvPr>
            <p:ph type="sldNum" sz="quarter" idx="12"/>
          </p:nvPr>
        </p:nvSpPr>
        <p:spPr>
          <a:xfrm>
            <a:off x="11252200" y="6315075"/>
            <a:ext cx="406400" cy="365125"/>
          </a:xfrm>
        </p:spPr>
        <p:txBody>
          <a:bodyPr anchor="ctr">
            <a:normAutofit/>
          </a:bodyPr>
          <a:lstStyle/>
          <a:p>
            <a:pPr>
              <a:spcAft>
                <a:spcPts val="600"/>
              </a:spcAft>
            </a:pPr>
            <a:fld id="{C263D6C4-4840-40CC-AC84-17E24B3B7BDE}" type="slidenum">
              <a:rPr lang="en-US" smtClean="0"/>
              <a:pPr>
                <a:spcAft>
                  <a:spcPts val="600"/>
                </a:spcAft>
              </a:pPr>
              <a:t>17</a:t>
            </a:fld>
            <a:endParaRPr lang="en-US"/>
          </a:p>
        </p:txBody>
      </p:sp>
      <p:pic>
        <p:nvPicPr>
          <p:cNvPr id="4" name="Picture 3">
            <a:extLst>
              <a:ext uri="{FF2B5EF4-FFF2-40B4-BE49-F238E27FC236}">
                <a16:creationId xmlns:a16="http://schemas.microsoft.com/office/drawing/2014/main" id="{1C8820B0-9CAF-584F-0611-F176BE735FFD}"/>
              </a:ext>
            </a:extLst>
          </p:cNvPr>
          <p:cNvPicPr>
            <a:picLocks noChangeAspect="1"/>
          </p:cNvPicPr>
          <p:nvPr/>
        </p:nvPicPr>
        <p:blipFill>
          <a:blip r:embed="rId2"/>
          <a:stretch>
            <a:fillRect/>
          </a:stretch>
        </p:blipFill>
        <p:spPr>
          <a:xfrm>
            <a:off x="925417" y="1608076"/>
            <a:ext cx="9540607" cy="4889561"/>
          </a:xfrm>
          <a:prstGeom prst="rect">
            <a:avLst/>
          </a:prstGeom>
          <a:noFill/>
        </p:spPr>
      </p:pic>
      <p:sp>
        <p:nvSpPr>
          <p:cNvPr id="7" name="TextBox 6">
            <a:extLst>
              <a:ext uri="{FF2B5EF4-FFF2-40B4-BE49-F238E27FC236}">
                <a16:creationId xmlns:a16="http://schemas.microsoft.com/office/drawing/2014/main" id="{AC4BC182-EBA3-2F35-C1A7-349756505085}"/>
              </a:ext>
            </a:extLst>
          </p:cNvPr>
          <p:cNvSpPr txBox="1"/>
          <p:nvPr/>
        </p:nvSpPr>
        <p:spPr>
          <a:xfrm>
            <a:off x="6996702" y="4746490"/>
            <a:ext cx="565078" cy="369332"/>
          </a:xfrm>
          <a:prstGeom prst="rect">
            <a:avLst/>
          </a:prstGeom>
          <a:solidFill>
            <a:srgbClr val="92D050"/>
          </a:solidFill>
        </p:spPr>
        <p:txBody>
          <a:bodyPr wrap="square" rtlCol="0">
            <a:spAutoFit/>
          </a:bodyPr>
          <a:lstStyle/>
          <a:p>
            <a:r>
              <a:rPr lang="en-US" dirty="0"/>
              <a:t>MC</a:t>
            </a:r>
          </a:p>
        </p:txBody>
      </p:sp>
    </p:spTree>
    <p:extLst>
      <p:ext uri="{BB962C8B-B14F-4D97-AF65-F5344CB8AC3E}">
        <p14:creationId xmlns:p14="http://schemas.microsoft.com/office/powerpoint/2010/main" val="26319941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1E26E-968A-8483-FAF5-38A9AAB58BC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118B9BA-7701-0F4A-599E-CA187DF086D6}"/>
              </a:ext>
            </a:extLst>
          </p:cNvPr>
          <p:cNvSpPr>
            <a:spLocks noGrp="1"/>
          </p:cNvSpPr>
          <p:nvPr>
            <p:ph type="title"/>
          </p:nvPr>
        </p:nvSpPr>
        <p:spPr>
          <a:xfrm>
            <a:off x="444500" y="542925"/>
            <a:ext cx="11214100" cy="535531"/>
          </a:xfrm>
        </p:spPr>
        <p:txBody>
          <a:bodyPr wrap="square" anchor="t">
            <a:normAutofit/>
          </a:bodyPr>
          <a:lstStyle/>
          <a:p>
            <a:r>
              <a:rPr lang="en-US" dirty="0"/>
              <a:t>How to file for Pregnancy Modifications</a:t>
            </a:r>
          </a:p>
        </p:txBody>
      </p:sp>
      <p:sp>
        <p:nvSpPr>
          <p:cNvPr id="2" name="Slide Number Placeholder 1">
            <a:extLst>
              <a:ext uri="{FF2B5EF4-FFF2-40B4-BE49-F238E27FC236}">
                <a16:creationId xmlns:a16="http://schemas.microsoft.com/office/drawing/2014/main" id="{C37CAB0C-43E9-97F1-D048-6A1197BD3C9F}"/>
              </a:ext>
            </a:extLst>
          </p:cNvPr>
          <p:cNvSpPr>
            <a:spLocks noGrp="1"/>
          </p:cNvSpPr>
          <p:nvPr>
            <p:ph type="sldNum" sz="quarter" idx="12"/>
          </p:nvPr>
        </p:nvSpPr>
        <p:spPr>
          <a:xfrm>
            <a:off x="11252200" y="6315075"/>
            <a:ext cx="406400" cy="365125"/>
          </a:xfrm>
        </p:spPr>
        <p:txBody>
          <a:bodyPr anchor="ctr">
            <a:normAutofit/>
          </a:bodyPr>
          <a:lstStyle/>
          <a:p>
            <a:pPr>
              <a:spcAft>
                <a:spcPts val="600"/>
              </a:spcAft>
            </a:pPr>
            <a:fld id="{C263D6C4-4840-40CC-AC84-17E24B3B7BDE}" type="slidenum">
              <a:rPr lang="en-US" smtClean="0"/>
              <a:pPr>
                <a:spcAft>
                  <a:spcPts val="600"/>
                </a:spcAft>
              </a:pPr>
              <a:t>18</a:t>
            </a:fld>
            <a:endParaRPr lang="en-US"/>
          </a:p>
        </p:txBody>
      </p:sp>
      <p:pic>
        <p:nvPicPr>
          <p:cNvPr id="1026" name="Picture 2">
            <a:extLst>
              <a:ext uri="{FF2B5EF4-FFF2-40B4-BE49-F238E27FC236}">
                <a16:creationId xmlns:a16="http://schemas.microsoft.com/office/drawing/2014/main" id="{50A08A56-7351-3241-1074-8AB24032B1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0025" y="1823984"/>
            <a:ext cx="3838575" cy="36004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00AF65A-36A9-9E2D-9710-09B0E9A93C71}"/>
              </a:ext>
            </a:extLst>
          </p:cNvPr>
          <p:cNvSpPr txBox="1"/>
          <p:nvPr/>
        </p:nvSpPr>
        <p:spPr>
          <a:xfrm>
            <a:off x="357026" y="2090172"/>
            <a:ext cx="6742417" cy="2677656"/>
          </a:xfrm>
          <a:prstGeom prst="rect">
            <a:avLst/>
          </a:prstGeom>
          <a:noFill/>
        </p:spPr>
        <p:txBody>
          <a:bodyPr wrap="square">
            <a:spAutoFit/>
          </a:bodyPr>
          <a:lstStyle/>
          <a:p>
            <a:r>
              <a:rPr lang="en-US" sz="2400" dirty="0">
                <a:solidFill>
                  <a:schemeClr val="bg1"/>
                </a:solidFill>
              </a:rPr>
              <a:t>Students can contact the Title IX coordinator via: </a:t>
            </a:r>
          </a:p>
          <a:p>
            <a:pPr marL="342900" indent="-342900">
              <a:buFont typeface="Arial" panose="020B0604020202020204" pitchFamily="34" charset="0"/>
              <a:buChar char="•"/>
            </a:pPr>
            <a:r>
              <a:rPr lang="en-US" sz="2400" dirty="0">
                <a:solidFill>
                  <a:schemeClr val="bg1"/>
                </a:solidFill>
              </a:rPr>
              <a:t>e-mail at </a:t>
            </a:r>
            <a:r>
              <a:rPr lang="en-US" sz="2400" u="sng" dirty="0">
                <a:solidFill>
                  <a:schemeClr val="bg1"/>
                </a:solidFill>
              </a:rPr>
              <a:t>tfox@methodistcol.edu</a:t>
            </a:r>
            <a:r>
              <a:rPr lang="en-US" sz="2400" dirty="0">
                <a:solidFill>
                  <a:schemeClr val="bg1"/>
                </a:solidFill>
              </a:rPr>
              <a:t> </a:t>
            </a:r>
          </a:p>
          <a:p>
            <a:pPr marL="342900" indent="-342900">
              <a:buFont typeface="Arial" panose="020B0604020202020204" pitchFamily="34" charset="0"/>
              <a:buChar char="•"/>
            </a:pPr>
            <a:r>
              <a:rPr lang="en-US" sz="2400" dirty="0">
                <a:solidFill>
                  <a:schemeClr val="bg1"/>
                </a:solidFill>
              </a:rPr>
              <a:t>or phone at </a:t>
            </a:r>
            <a:r>
              <a:rPr lang="en-US" sz="2400" u="sng" dirty="0">
                <a:solidFill>
                  <a:schemeClr val="bg1"/>
                </a:solidFill>
                <a:hlinkClick r:id="rId3">
                  <a:extLst>
                    <a:ext uri="{A12FA001-AC4F-418D-AE19-62706E023703}">
                      <ahyp:hlinkClr xmlns:ahyp="http://schemas.microsoft.com/office/drawing/2018/hyperlinkcolor" val="tx"/>
                    </a:ext>
                  </a:extLst>
                </a:hlinkClick>
              </a:rPr>
              <a:t>(309) 672-5957</a:t>
            </a:r>
            <a:endParaRPr lang="en-US" sz="2400" u="sng" dirty="0">
              <a:solidFill>
                <a:schemeClr val="bg1"/>
              </a:solidFill>
            </a:endParaRPr>
          </a:p>
          <a:p>
            <a:pPr marL="342900" indent="-342900">
              <a:buFont typeface="Arial" panose="020B0604020202020204" pitchFamily="34" charset="0"/>
              <a:buChar char="•"/>
            </a:pPr>
            <a:r>
              <a:rPr lang="en-US" sz="2400" dirty="0">
                <a:solidFill>
                  <a:schemeClr val="bg1"/>
                </a:solidFill>
              </a:rPr>
              <a:t>Or by filling out the online form </a:t>
            </a:r>
            <a:r>
              <a:rPr lang="en-US" sz="2400" dirty="0">
                <a:solidFill>
                  <a:srgbClr val="63B7C6"/>
                </a:solidFill>
                <a:hlinkClick r:id="rId4">
                  <a:extLst>
                    <a:ext uri="{A12FA001-AC4F-418D-AE19-62706E023703}">
                      <ahyp:hlinkClr xmlns:ahyp="http://schemas.microsoft.com/office/drawing/2018/hyperlinkcolor" val="tx"/>
                    </a:ext>
                  </a:extLst>
                </a:hlinkClick>
              </a:rPr>
              <a:t>methodistcol.edu/current-students/student-support-services/title-ix/title-ix-pregnancy-</a:t>
            </a:r>
            <a:r>
              <a:rPr lang="en-US" sz="2400" dirty="0" err="1">
                <a:solidFill>
                  <a:srgbClr val="63B7C6"/>
                </a:solidFill>
                <a:hlinkClick r:id="rId4">
                  <a:extLst>
                    <a:ext uri="{A12FA001-AC4F-418D-AE19-62706E023703}">
                      <ahyp:hlinkClr xmlns:ahyp="http://schemas.microsoft.com/office/drawing/2018/hyperlinkcolor" val="tx"/>
                    </a:ext>
                  </a:extLst>
                </a:hlinkClick>
              </a:rPr>
              <a:t>modififications</a:t>
            </a:r>
            <a:endParaRPr lang="en-US" sz="2400" dirty="0">
              <a:solidFill>
                <a:srgbClr val="63B7C6"/>
              </a:solidFill>
            </a:endParaRPr>
          </a:p>
        </p:txBody>
      </p:sp>
    </p:spTree>
    <p:extLst>
      <p:ext uri="{BB962C8B-B14F-4D97-AF65-F5344CB8AC3E}">
        <p14:creationId xmlns:p14="http://schemas.microsoft.com/office/powerpoint/2010/main" val="23020125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A15A4-F83F-F4D6-E1D1-26F108B8B9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25FDBE9-A34B-BCDB-A28E-C4852AB3CAAD}"/>
              </a:ext>
            </a:extLst>
          </p:cNvPr>
          <p:cNvSpPr>
            <a:spLocks noGrp="1"/>
          </p:cNvSpPr>
          <p:nvPr>
            <p:ph type="title"/>
          </p:nvPr>
        </p:nvSpPr>
        <p:spPr/>
        <p:txBody>
          <a:bodyPr/>
          <a:lstStyle/>
          <a:p>
            <a:r>
              <a:rPr lang="en-US" dirty="0"/>
              <a:t>Next Steps &amp; Supportive Measures</a:t>
            </a:r>
          </a:p>
        </p:txBody>
      </p:sp>
      <p:pic>
        <p:nvPicPr>
          <p:cNvPr id="8" name="Picture Placeholder 7" descr="Triangular pattern design with dimension">
            <a:extLst>
              <a:ext uri="{FF2B5EF4-FFF2-40B4-BE49-F238E27FC236}">
                <a16:creationId xmlns:a16="http://schemas.microsoft.com/office/drawing/2014/main" id="{E31ED55B-07C8-EADE-1039-6F54133A902D}"/>
              </a:ext>
            </a:extLst>
          </p:cNvPr>
          <p:cNvPicPr>
            <a:picLocks noGrp="1" noChangeAspect="1"/>
          </p:cNvPicPr>
          <p:nvPr>
            <p:ph type="pic" sz="quarter" idx="19"/>
          </p:nvPr>
        </p:nvPicPr>
        <p:blipFill rotWithShape="1">
          <a:blip r:embed="rId2">
            <a:extLst>
              <a:ext uri="{28A0092B-C50C-407E-A947-70E740481C1C}">
                <a14:useLocalDpi xmlns:a14="http://schemas.microsoft.com/office/drawing/2010/main" val="0"/>
              </a:ext>
            </a:extLst>
          </a:blip>
          <a:srcRect/>
          <a:stretch/>
        </p:blipFill>
        <p:spPr>
          <a:xfrm>
            <a:off x="-2" y="1352575"/>
            <a:ext cx="12192002" cy="2289897"/>
          </a:xfrm>
        </p:spPr>
      </p:pic>
      <p:sp>
        <p:nvSpPr>
          <p:cNvPr id="19" name="Text Placeholder 18">
            <a:extLst>
              <a:ext uri="{FF2B5EF4-FFF2-40B4-BE49-F238E27FC236}">
                <a16:creationId xmlns:a16="http://schemas.microsoft.com/office/drawing/2014/main" id="{B1D2159C-0D8D-78C6-78A7-687519A58B42}"/>
              </a:ext>
            </a:extLst>
          </p:cNvPr>
          <p:cNvSpPr>
            <a:spLocks noGrp="1"/>
          </p:cNvSpPr>
          <p:nvPr>
            <p:ph type="body" sz="quarter" idx="18"/>
          </p:nvPr>
        </p:nvSpPr>
        <p:spPr>
          <a:xfrm>
            <a:off x="542094" y="4240093"/>
            <a:ext cx="11116506" cy="1463040"/>
          </a:xfrm>
        </p:spPr>
        <p:txBody>
          <a:bodyPr/>
          <a:lstStyle/>
          <a:p>
            <a:r>
              <a:rPr lang="en-US" sz="2400" dirty="0"/>
              <a:t>The Title IX Coordinator will meet with the student upon receipt of Pregnancy or related condition form or referral to: </a:t>
            </a:r>
          </a:p>
          <a:p>
            <a:r>
              <a:rPr lang="en-US" dirty="0"/>
              <a:t>	• </a:t>
            </a:r>
            <a:r>
              <a:rPr lang="en-US" sz="2000" dirty="0"/>
              <a:t>Work with student and their physician to determine needs/modifications</a:t>
            </a:r>
          </a:p>
          <a:p>
            <a:r>
              <a:rPr lang="en-US" sz="2000" dirty="0"/>
              <a:t>	• Notify faculty of modifications via official modification letter</a:t>
            </a:r>
          </a:p>
          <a:p>
            <a:r>
              <a:rPr lang="en-US" sz="2000" dirty="0"/>
              <a:t>	• Work with Deans and Faculty as necessary to ensure equal access</a:t>
            </a:r>
          </a:p>
          <a:p>
            <a:r>
              <a:rPr lang="en-US" sz="2000" dirty="0"/>
              <a:t>	• Provide all options including withdraw and/or leave of absence</a:t>
            </a:r>
          </a:p>
          <a:p>
            <a:endParaRPr lang="en-US" sz="2000" dirty="0"/>
          </a:p>
        </p:txBody>
      </p:sp>
      <p:sp>
        <p:nvSpPr>
          <p:cNvPr id="2" name="Slide Number Placeholder 1">
            <a:extLst>
              <a:ext uri="{FF2B5EF4-FFF2-40B4-BE49-F238E27FC236}">
                <a16:creationId xmlns:a16="http://schemas.microsoft.com/office/drawing/2014/main" id="{5D4F4B5D-2743-5061-C2AE-FFC58F71D7CE}"/>
              </a:ext>
            </a:extLst>
          </p:cNvPr>
          <p:cNvSpPr>
            <a:spLocks noGrp="1"/>
          </p:cNvSpPr>
          <p:nvPr>
            <p:ph type="sldNum" sz="quarter" idx="12"/>
          </p:nvPr>
        </p:nvSpPr>
        <p:spPr/>
        <p:txBody>
          <a:bodyPr/>
          <a:lstStyle/>
          <a:p>
            <a:fld id="{C263D6C4-4840-40CC-AC84-17E24B3B7BDE}" type="slidenum">
              <a:rPr lang="en-US" smtClean="0"/>
              <a:pPr/>
              <a:t>19</a:t>
            </a:fld>
            <a:endParaRPr lang="en-US" dirty="0"/>
          </a:p>
        </p:txBody>
      </p:sp>
    </p:spTree>
    <p:extLst>
      <p:ext uri="{BB962C8B-B14F-4D97-AF65-F5344CB8AC3E}">
        <p14:creationId xmlns:p14="http://schemas.microsoft.com/office/powerpoint/2010/main" val="23812533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BD8413-C238-49D7-A4E1-E8FEF1811A0E}"/>
              </a:ext>
            </a:extLst>
          </p:cNvPr>
          <p:cNvSpPr>
            <a:spLocks noGrp="1"/>
          </p:cNvSpPr>
          <p:nvPr>
            <p:ph type="title"/>
          </p:nvPr>
        </p:nvSpPr>
        <p:spPr/>
        <p:txBody>
          <a:bodyPr/>
          <a:lstStyle/>
          <a:p>
            <a:r>
              <a:rPr lang="en-US" dirty="0"/>
              <a:t>What is Title IX?</a:t>
            </a:r>
          </a:p>
        </p:txBody>
      </p:sp>
      <p:sp>
        <p:nvSpPr>
          <p:cNvPr id="5" name="Text Placeholder 4">
            <a:extLst>
              <a:ext uri="{FF2B5EF4-FFF2-40B4-BE49-F238E27FC236}">
                <a16:creationId xmlns:a16="http://schemas.microsoft.com/office/drawing/2014/main" id="{0A95F4DE-39B7-4CE2-BC1E-8B8AE662A895}"/>
              </a:ext>
            </a:extLst>
          </p:cNvPr>
          <p:cNvSpPr>
            <a:spLocks noGrp="1"/>
          </p:cNvSpPr>
          <p:nvPr>
            <p:ph type="body" idx="1"/>
          </p:nvPr>
        </p:nvSpPr>
        <p:spPr/>
        <p:txBody>
          <a:bodyPr/>
          <a:lstStyle/>
          <a:p>
            <a:r>
              <a:rPr lang="en-US" dirty="0"/>
              <a:t>The law</a:t>
            </a:r>
          </a:p>
        </p:txBody>
      </p:sp>
      <p:sp>
        <p:nvSpPr>
          <p:cNvPr id="2" name="Slide Number Placeholder 1">
            <a:extLst>
              <a:ext uri="{FF2B5EF4-FFF2-40B4-BE49-F238E27FC236}">
                <a16:creationId xmlns:a16="http://schemas.microsoft.com/office/drawing/2014/main" id="{0B24BF10-2B55-43AB-9F77-F1A1410384A9}"/>
              </a:ext>
            </a:extLst>
          </p:cNvPr>
          <p:cNvSpPr>
            <a:spLocks noGrp="1"/>
          </p:cNvSpPr>
          <p:nvPr>
            <p:ph type="sldNum" sz="quarter" idx="12"/>
          </p:nvPr>
        </p:nvSpPr>
        <p:spPr/>
        <p:txBody>
          <a:bodyPr/>
          <a:lstStyle/>
          <a:p>
            <a:fld id="{C263D6C4-4840-40CC-AC84-17E24B3B7BDE}" type="slidenum">
              <a:rPr lang="en-US" smtClean="0"/>
              <a:pPr/>
              <a:t>2</a:t>
            </a:fld>
            <a:endParaRPr lang="en-US" dirty="0"/>
          </a:p>
        </p:txBody>
      </p:sp>
    </p:spTree>
    <p:extLst>
      <p:ext uri="{BB962C8B-B14F-4D97-AF65-F5344CB8AC3E}">
        <p14:creationId xmlns:p14="http://schemas.microsoft.com/office/powerpoint/2010/main" val="290279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E6935-B3AB-C47D-53B3-F8123D1A0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02CEE-577C-B6E0-1388-873F64565935}"/>
              </a:ext>
            </a:extLst>
          </p:cNvPr>
          <p:cNvSpPr>
            <a:spLocks noGrp="1"/>
          </p:cNvSpPr>
          <p:nvPr>
            <p:ph type="ctrTitle"/>
          </p:nvPr>
        </p:nvSpPr>
        <p:spPr>
          <a:xfrm>
            <a:off x="6360242" y="3429000"/>
            <a:ext cx="5372846" cy="1243584"/>
          </a:xfrm>
        </p:spPr>
        <p:txBody>
          <a:bodyPr/>
          <a:lstStyle/>
          <a:p>
            <a:r>
              <a:rPr lang="en-US" sz="3600" dirty="0"/>
              <a:t>Always remember…</a:t>
            </a:r>
            <a:br>
              <a:rPr lang="en-US" sz="3600" dirty="0"/>
            </a:br>
            <a:br>
              <a:rPr lang="en-US" sz="3600" dirty="0"/>
            </a:br>
            <a:r>
              <a:rPr lang="en-US" sz="3200" dirty="0"/>
              <a:t>The MC Title IX policy is available online as a resource &amp; includes more detailed information on definitions, processes, and grievance procedures. </a:t>
            </a:r>
            <a:br>
              <a:rPr lang="en-US" sz="3200" dirty="0"/>
            </a:br>
            <a:br>
              <a:rPr lang="en-US" sz="3600" dirty="0"/>
            </a:br>
            <a:r>
              <a:rPr lang="en-US" sz="2400" dirty="0">
                <a:hlinkClick r:id="rId2">
                  <a:extLst>
                    <a:ext uri="{A12FA001-AC4F-418D-AE19-62706E023703}">
                      <ahyp:hlinkClr xmlns:ahyp="http://schemas.microsoft.com/office/drawing/2018/hyperlinkcolor" val="tx"/>
                    </a:ext>
                  </a:extLst>
                </a:hlinkClick>
              </a:rPr>
              <a:t>TitleIX.24.pdf</a:t>
            </a:r>
            <a:endParaRPr lang="en-GB" sz="2400" dirty="0"/>
          </a:p>
        </p:txBody>
      </p:sp>
    </p:spTree>
    <p:extLst>
      <p:ext uri="{BB962C8B-B14F-4D97-AF65-F5344CB8AC3E}">
        <p14:creationId xmlns:p14="http://schemas.microsoft.com/office/powerpoint/2010/main" val="2052908194"/>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6360242" y="3429000"/>
            <a:ext cx="5372846" cy="1243584"/>
          </a:xfrm>
        </p:spPr>
        <p:txBody>
          <a:bodyPr/>
          <a:lstStyle/>
          <a:p>
            <a:r>
              <a:rPr lang="en-US" sz="3600" dirty="0"/>
              <a:t>Thank You for your attention to our annual Title IX training. </a:t>
            </a:r>
            <a:br>
              <a:rPr lang="en-US" sz="3600" dirty="0"/>
            </a:br>
            <a:br>
              <a:rPr lang="en-US" sz="3600" dirty="0"/>
            </a:br>
            <a:r>
              <a:rPr lang="en-US" sz="2400" dirty="0"/>
              <a:t>Questions? </a:t>
            </a:r>
            <a:br>
              <a:rPr lang="en-US" sz="2400" dirty="0"/>
            </a:br>
            <a:r>
              <a:rPr lang="en-US" sz="2400" dirty="0"/>
              <a:t>Please email tfox@methodistcol.edu</a:t>
            </a:r>
            <a:endParaRPr lang="en-GB" sz="2400" dirty="0"/>
          </a:p>
        </p:txBody>
      </p:sp>
    </p:spTree>
    <p:extLst>
      <p:ext uri="{BB962C8B-B14F-4D97-AF65-F5344CB8AC3E}">
        <p14:creationId xmlns:p14="http://schemas.microsoft.com/office/powerpoint/2010/main" val="4406968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Title IX of the Education Amendments of 1972</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7734300" cy="4093243"/>
          </a:xfrm>
        </p:spPr>
        <p:txBody>
          <a:bodyPr/>
          <a:lstStyle/>
          <a:p>
            <a:r>
              <a:rPr lang="en-US" sz="2400" dirty="0"/>
              <a:t>Federal law prohibiting discrimination on the basis of sex in federally funded programs.</a:t>
            </a:r>
          </a:p>
          <a:p>
            <a:r>
              <a:rPr lang="en-US" sz="2400" dirty="0"/>
              <a:t>“No person in the United States shall, on the basis of sex, be excluded from participation in, be denied the benefits of, or be subjected to discrimination under any education program or activity receiving Federal financial assistance.”</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3</a:t>
            </a:fld>
            <a:endParaRPr lang="en-US" dirty="0"/>
          </a:p>
        </p:txBody>
      </p:sp>
    </p:spTree>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179B88-D43C-4A31-9A52-3498E9430782}"/>
              </a:ext>
            </a:extLst>
          </p:cNvPr>
          <p:cNvSpPr>
            <a:spLocks noGrp="1"/>
          </p:cNvSpPr>
          <p:nvPr>
            <p:ph type="title"/>
          </p:nvPr>
        </p:nvSpPr>
        <p:spPr>
          <a:xfrm>
            <a:off x="438404" y="469900"/>
            <a:ext cx="7781544" cy="859055"/>
          </a:xfrm>
        </p:spPr>
        <p:txBody>
          <a:bodyPr/>
          <a:lstStyle/>
          <a:p>
            <a:r>
              <a:rPr lang="en-US" dirty="0"/>
              <a:t>Title IX Team</a:t>
            </a:r>
          </a:p>
        </p:txBody>
      </p:sp>
      <p:sp>
        <p:nvSpPr>
          <p:cNvPr id="5" name="Text Placeholder 4">
            <a:extLst>
              <a:ext uri="{FF2B5EF4-FFF2-40B4-BE49-F238E27FC236}">
                <a16:creationId xmlns:a16="http://schemas.microsoft.com/office/drawing/2014/main" id="{DCDDBE65-9AB1-4989-AF86-726591A6A128}"/>
              </a:ext>
            </a:extLst>
          </p:cNvPr>
          <p:cNvSpPr>
            <a:spLocks noGrp="1"/>
          </p:cNvSpPr>
          <p:nvPr>
            <p:ph type="body" idx="1"/>
          </p:nvPr>
        </p:nvSpPr>
        <p:spPr>
          <a:xfrm>
            <a:off x="654050" y="2303780"/>
            <a:ext cx="6803136" cy="365760"/>
          </a:xfrm>
        </p:spPr>
        <p:txBody>
          <a:bodyPr>
            <a:noAutofit/>
          </a:bodyPr>
          <a:lstStyle/>
          <a:p>
            <a:r>
              <a:rPr lang="en-US" sz="2400" dirty="0"/>
              <a:t>Tricia Fox- Title IX Coordinator</a:t>
            </a:r>
          </a:p>
          <a:p>
            <a:endParaRPr lang="en-US" sz="2400" dirty="0"/>
          </a:p>
          <a:p>
            <a:r>
              <a:rPr lang="en-US" sz="2400" dirty="0"/>
              <a:t>Ellen Boushell- Investigator</a:t>
            </a:r>
          </a:p>
          <a:p>
            <a:endParaRPr lang="en-US" sz="2400" dirty="0"/>
          </a:p>
          <a:p>
            <a:r>
              <a:rPr lang="en-US" sz="2400" dirty="0"/>
              <a:t>Carolyne Wilhelm- Facilitator</a:t>
            </a:r>
          </a:p>
          <a:p>
            <a:endParaRPr lang="en-US" sz="2400" dirty="0"/>
          </a:p>
          <a:p>
            <a:r>
              <a:rPr lang="en-US" sz="2400" dirty="0"/>
              <a:t>Lashauna Gordon- Decision Maker</a:t>
            </a:r>
          </a:p>
          <a:p>
            <a:endParaRPr lang="en-US" sz="2400" dirty="0"/>
          </a:p>
          <a:p>
            <a:r>
              <a:rPr lang="en-US" sz="2400" dirty="0"/>
              <a:t>Jason Garber- Appeal Officer</a:t>
            </a:r>
          </a:p>
        </p:txBody>
      </p:sp>
      <p:sp>
        <p:nvSpPr>
          <p:cNvPr id="2" name="Slide Number Placeholder 1">
            <a:extLst>
              <a:ext uri="{FF2B5EF4-FFF2-40B4-BE49-F238E27FC236}">
                <a16:creationId xmlns:a16="http://schemas.microsoft.com/office/drawing/2014/main" id="{8B065C75-272B-4BB5-BA23-D80E8654D621}"/>
              </a:ext>
            </a:extLst>
          </p:cNvPr>
          <p:cNvSpPr>
            <a:spLocks noGrp="1"/>
          </p:cNvSpPr>
          <p:nvPr>
            <p:ph type="sldNum" sz="quarter" idx="12"/>
          </p:nvPr>
        </p:nvSpPr>
        <p:spPr/>
        <p:txBody>
          <a:bodyPr/>
          <a:lstStyle/>
          <a:p>
            <a:fld id="{C263D6C4-4840-40CC-AC84-17E24B3B7BDE}" type="slidenum">
              <a:rPr lang="en-US" smtClean="0"/>
              <a:pPr/>
              <a:t>4</a:t>
            </a:fld>
            <a:endParaRPr lang="en-US" dirty="0"/>
          </a:p>
        </p:txBody>
      </p:sp>
    </p:spTree>
    <p:extLst>
      <p:ext uri="{BB962C8B-B14F-4D97-AF65-F5344CB8AC3E}">
        <p14:creationId xmlns:p14="http://schemas.microsoft.com/office/powerpoint/2010/main" val="70982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FB939-F0F4-7628-A770-E11184B4117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13ABF1D-C76C-0A42-E6D7-DF52E6D06CD1}"/>
              </a:ext>
            </a:extLst>
          </p:cNvPr>
          <p:cNvSpPr>
            <a:spLocks noGrp="1"/>
          </p:cNvSpPr>
          <p:nvPr>
            <p:ph type="title"/>
          </p:nvPr>
        </p:nvSpPr>
        <p:spPr/>
        <p:txBody>
          <a:bodyPr/>
          <a:lstStyle/>
          <a:p>
            <a:r>
              <a:rPr lang="en-US" dirty="0"/>
              <a:t>Sexual Harassment/Discrimination</a:t>
            </a:r>
          </a:p>
        </p:txBody>
      </p:sp>
      <p:sp>
        <p:nvSpPr>
          <p:cNvPr id="10" name="Text Placeholder 9">
            <a:extLst>
              <a:ext uri="{FF2B5EF4-FFF2-40B4-BE49-F238E27FC236}">
                <a16:creationId xmlns:a16="http://schemas.microsoft.com/office/drawing/2014/main" id="{6B51AC20-4A21-A00A-BA98-83872309E586}"/>
              </a:ext>
            </a:extLst>
          </p:cNvPr>
          <p:cNvSpPr>
            <a:spLocks noGrp="1"/>
          </p:cNvSpPr>
          <p:nvPr>
            <p:ph type="body" sz="quarter" idx="13"/>
          </p:nvPr>
        </p:nvSpPr>
        <p:spPr>
          <a:xfrm>
            <a:off x="444500" y="1625385"/>
            <a:ext cx="7734300" cy="4093243"/>
          </a:xfrm>
        </p:spPr>
        <p:txBody>
          <a:bodyPr/>
          <a:lstStyle/>
          <a:p>
            <a:r>
              <a:rPr lang="en-US" sz="2400" dirty="0"/>
              <a:t>Sexual Harassment, discrimination, and retaliation are contrary to the values of Methodist College, and it is the policy of the College to provide a workplace and learning environment free from unlawful and improper harassment by management, employees, students or any other third parties. Preventing sexual harassment, discrimination, and retaliation, as well as other disrespectful conduct, is the responsibility of all members of the Methodist College community.</a:t>
            </a:r>
          </a:p>
        </p:txBody>
      </p:sp>
      <p:sp>
        <p:nvSpPr>
          <p:cNvPr id="2" name="Slide Number Placeholder 1">
            <a:extLst>
              <a:ext uri="{FF2B5EF4-FFF2-40B4-BE49-F238E27FC236}">
                <a16:creationId xmlns:a16="http://schemas.microsoft.com/office/drawing/2014/main" id="{04DE3192-BF3D-72F2-71F3-161A5891A865}"/>
              </a:ext>
            </a:extLst>
          </p:cNvPr>
          <p:cNvSpPr>
            <a:spLocks noGrp="1"/>
          </p:cNvSpPr>
          <p:nvPr>
            <p:ph type="sldNum" sz="quarter" idx="12"/>
          </p:nvPr>
        </p:nvSpPr>
        <p:spPr/>
        <p:txBody>
          <a:bodyPr/>
          <a:lstStyle/>
          <a:p>
            <a:fld id="{C263D6C4-4840-40CC-AC84-17E24B3B7BDE}" type="slidenum">
              <a:rPr lang="en-US" smtClean="0"/>
              <a:pPr/>
              <a:t>5</a:t>
            </a:fld>
            <a:endParaRPr lang="en-US" dirty="0"/>
          </a:p>
        </p:txBody>
      </p:sp>
    </p:spTree>
    <p:extLst>
      <p:ext uri="{BB962C8B-B14F-4D97-AF65-F5344CB8AC3E}">
        <p14:creationId xmlns:p14="http://schemas.microsoft.com/office/powerpoint/2010/main" val="8151199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38C3C-2D31-3ECF-7881-273C397E8A5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5122665-E056-8ADD-1565-4333090227FA}"/>
              </a:ext>
            </a:extLst>
          </p:cNvPr>
          <p:cNvSpPr>
            <a:spLocks noGrp="1"/>
          </p:cNvSpPr>
          <p:nvPr>
            <p:ph type="title"/>
          </p:nvPr>
        </p:nvSpPr>
        <p:spPr/>
        <p:txBody>
          <a:bodyPr/>
          <a:lstStyle/>
          <a:p>
            <a:r>
              <a:rPr lang="en-US" dirty="0"/>
              <a:t>Title IX Protections</a:t>
            </a:r>
          </a:p>
        </p:txBody>
      </p:sp>
      <p:sp>
        <p:nvSpPr>
          <p:cNvPr id="2" name="Slide Number Placeholder 1">
            <a:extLst>
              <a:ext uri="{FF2B5EF4-FFF2-40B4-BE49-F238E27FC236}">
                <a16:creationId xmlns:a16="http://schemas.microsoft.com/office/drawing/2014/main" id="{9A6177AE-EFA4-B9E5-CBED-74D469CB6D6A}"/>
              </a:ext>
            </a:extLst>
          </p:cNvPr>
          <p:cNvSpPr>
            <a:spLocks noGrp="1"/>
          </p:cNvSpPr>
          <p:nvPr>
            <p:ph type="sldNum" sz="quarter" idx="12"/>
          </p:nvPr>
        </p:nvSpPr>
        <p:spPr/>
        <p:txBody>
          <a:bodyPr/>
          <a:lstStyle/>
          <a:p>
            <a:fld id="{C263D6C4-4840-40CC-AC84-17E24B3B7BDE}" type="slidenum">
              <a:rPr lang="en-US" smtClean="0"/>
              <a:pPr/>
              <a:t>6</a:t>
            </a:fld>
            <a:endParaRPr lang="en-US" dirty="0"/>
          </a:p>
        </p:txBody>
      </p:sp>
      <p:sp>
        <p:nvSpPr>
          <p:cNvPr id="7" name="Text Placeholder 6">
            <a:extLst>
              <a:ext uri="{FF2B5EF4-FFF2-40B4-BE49-F238E27FC236}">
                <a16:creationId xmlns:a16="http://schemas.microsoft.com/office/drawing/2014/main" id="{F9E759C4-4BEE-6259-6846-128FDF67C6A5}"/>
              </a:ext>
            </a:extLst>
          </p:cNvPr>
          <p:cNvSpPr>
            <a:spLocks noGrp="1"/>
          </p:cNvSpPr>
          <p:nvPr>
            <p:ph type="body" sz="quarter" idx="1"/>
          </p:nvPr>
        </p:nvSpPr>
        <p:spPr/>
        <p:txBody>
          <a:bodyPr>
            <a:normAutofit/>
          </a:bodyPr>
          <a:lstStyle/>
          <a:p>
            <a:r>
              <a:rPr lang="en-US" sz="2400" dirty="0"/>
              <a:t>Protections from Discrimination on the basis of sex</a:t>
            </a:r>
          </a:p>
        </p:txBody>
      </p:sp>
      <p:sp>
        <p:nvSpPr>
          <p:cNvPr id="5" name="Text Placeholder 4">
            <a:extLst>
              <a:ext uri="{FF2B5EF4-FFF2-40B4-BE49-F238E27FC236}">
                <a16:creationId xmlns:a16="http://schemas.microsoft.com/office/drawing/2014/main" id="{1A3CDF8B-5933-77C6-4564-9C571465C56E}"/>
              </a:ext>
            </a:extLst>
          </p:cNvPr>
          <p:cNvSpPr>
            <a:spLocks noGrp="1"/>
          </p:cNvSpPr>
          <p:nvPr>
            <p:ph type="body" sz="quarter" idx="3"/>
          </p:nvPr>
        </p:nvSpPr>
        <p:spPr/>
        <p:txBody>
          <a:bodyPr>
            <a:normAutofit/>
          </a:bodyPr>
          <a:lstStyle/>
          <a:p>
            <a:r>
              <a:rPr lang="en-US" sz="2400" dirty="0"/>
              <a:t>Protections from Harassment on the basis of sex</a:t>
            </a:r>
          </a:p>
        </p:txBody>
      </p:sp>
      <p:sp>
        <p:nvSpPr>
          <p:cNvPr id="8" name="Text Placeholder 7">
            <a:extLst>
              <a:ext uri="{FF2B5EF4-FFF2-40B4-BE49-F238E27FC236}">
                <a16:creationId xmlns:a16="http://schemas.microsoft.com/office/drawing/2014/main" id="{C5CE6B6E-D3D0-55B4-5151-A8E1391EAD58}"/>
              </a:ext>
            </a:extLst>
          </p:cNvPr>
          <p:cNvSpPr>
            <a:spLocks noGrp="1"/>
          </p:cNvSpPr>
          <p:nvPr>
            <p:ph type="body" sz="quarter" idx="2"/>
          </p:nvPr>
        </p:nvSpPr>
        <p:spPr/>
        <p:txBody>
          <a:bodyPr/>
          <a:lstStyle/>
          <a:p>
            <a:r>
              <a:rPr lang="en-US" sz="2000" dirty="0"/>
              <a:t>Access to course offerings  </a:t>
            </a:r>
          </a:p>
          <a:p>
            <a:r>
              <a:rPr lang="en-US" sz="2000" dirty="0"/>
              <a:t>Athletics and extracurricular activities </a:t>
            </a:r>
          </a:p>
          <a:p>
            <a:r>
              <a:rPr lang="en-US" sz="2000" dirty="0"/>
              <a:t>Employment and Hiring </a:t>
            </a:r>
          </a:p>
          <a:p>
            <a:r>
              <a:rPr lang="en-US" sz="2000" dirty="0"/>
              <a:t>Discipline </a:t>
            </a:r>
          </a:p>
          <a:p>
            <a:r>
              <a:rPr lang="en-US" sz="2000" dirty="0"/>
              <a:t>Facilities </a:t>
            </a:r>
          </a:p>
          <a:p>
            <a:r>
              <a:rPr lang="en-US" sz="2000" dirty="0"/>
              <a:t>Financial assistance  </a:t>
            </a:r>
          </a:p>
          <a:p>
            <a:r>
              <a:rPr lang="en-US" sz="2000" dirty="0"/>
              <a:t>Treatment of pregnancy and parenting students </a:t>
            </a:r>
          </a:p>
          <a:p>
            <a:r>
              <a:rPr lang="en-US" sz="2000" dirty="0"/>
              <a:t>Recruitment, Admissions, and counseling</a:t>
            </a:r>
            <a:endParaRPr lang="en-US" dirty="0"/>
          </a:p>
          <a:p>
            <a:endParaRPr lang="en-US" dirty="0"/>
          </a:p>
        </p:txBody>
      </p:sp>
      <p:sp>
        <p:nvSpPr>
          <p:cNvPr id="6" name="Text Placeholder 5">
            <a:extLst>
              <a:ext uri="{FF2B5EF4-FFF2-40B4-BE49-F238E27FC236}">
                <a16:creationId xmlns:a16="http://schemas.microsoft.com/office/drawing/2014/main" id="{2803660B-AD96-D0CA-1D78-B8C052EA01D1}"/>
              </a:ext>
            </a:extLst>
          </p:cNvPr>
          <p:cNvSpPr>
            <a:spLocks noGrp="1"/>
          </p:cNvSpPr>
          <p:nvPr>
            <p:ph type="body" sz="quarter" idx="4"/>
          </p:nvPr>
        </p:nvSpPr>
        <p:spPr/>
        <p:txBody>
          <a:bodyPr>
            <a:noAutofit/>
          </a:bodyPr>
          <a:lstStyle/>
          <a:p>
            <a:r>
              <a:rPr lang="en-US" sz="2000" dirty="0"/>
              <a:t>Dating violence  </a:t>
            </a:r>
          </a:p>
          <a:p>
            <a:r>
              <a:rPr lang="en-US" sz="2000" dirty="0"/>
              <a:t>Domestic Violence  </a:t>
            </a:r>
          </a:p>
          <a:p>
            <a:r>
              <a:rPr lang="en-US" sz="2000" dirty="0"/>
              <a:t>Hostile Environment  </a:t>
            </a:r>
          </a:p>
          <a:p>
            <a:r>
              <a:rPr lang="en-US" sz="2000" dirty="0"/>
              <a:t>Quid pro quo  </a:t>
            </a:r>
          </a:p>
          <a:p>
            <a:r>
              <a:rPr lang="en-US" sz="2000" dirty="0"/>
              <a:t>Retaliation  </a:t>
            </a:r>
          </a:p>
          <a:p>
            <a:r>
              <a:rPr lang="en-US" sz="2000" dirty="0"/>
              <a:t>Sexual Assault, which includes rape, fondling, sodomy, incest, sexual assault with an object, and statutory rape </a:t>
            </a:r>
          </a:p>
          <a:p>
            <a:r>
              <a:rPr lang="en-US" sz="2000" dirty="0"/>
              <a:t>Stalking</a:t>
            </a:r>
          </a:p>
        </p:txBody>
      </p:sp>
      <p:cxnSp>
        <p:nvCxnSpPr>
          <p:cNvPr id="9" name="Straight Connector 8">
            <a:extLst>
              <a:ext uri="{FF2B5EF4-FFF2-40B4-BE49-F238E27FC236}">
                <a16:creationId xmlns:a16="http://schemas.microsoft.com/office/drawing/2014/main" id="{559E25E5-DA35-1EC5-0C22-46BAB02128EB}"/>
              </a:ext>
            </a:extLst>
          </p:cNvPr>
          <p:cNvCxnSpPr>
            <a:cxnSpLocks/>
          </p:cNvCxnSpPr>
          <p:nvPr/>
        </p:nvCxnSpPr>
        <p:spPr>
          <a:xfrm>
            <a:off x="5866544" y="1387011"/>
            <a:ext cx="0" cy="4802652"/>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2609342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19518-4062-EAA8-198B-B1987D3A3C1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555A21A-EF0F-F711-61EE-46757F274B3E}"/>
              </a:ext>
            </a:extLst>
          </p:cNvPr>
          <p:cNvSpPr>
            <a:spLocks noGrp="1"/>
          </p:cNvSpPr>
          <p:nvPr>
            <p:ph type="title"/>
          </p:nvPr>
        </p:nvSpPr>
        <p:spPr>
          <a:xfrm>
            <a:off x="438404" y="469900"/>
            <a:ext cx="10565218" cy="859055"/>
          </a:xfrm>
        </p:spPr>
        <p:txBody>
          <a:bodyPr>
            <a:normAutofit/>
          </a:bodyPr>
          <a:lstStyle/>
          <a:p>
            <a:r>
              <a:rPr lang="en-US" dirty="0"/>
              <a:t>Who is protected under Title IX?</a:t>
            </a:r>
          </a:p>
        </p:txBody>
      </p:sp>
      <p:sp>
        <p:nvSpPr>
          <p:cNvPr id="5" name="Text Placeholder 4">
            <a:extLst>
              <a:ext uri="{FF2B5EF4-FFF2-40B4-BE49-F238E27FC236}">
                <a16:creationId xmlns:a16="http://schemas.microsoft.com/office/drawing/2014/main" id="{85549972-5B67-B851-2EE9-DDFC762853EE}"/>
              </a:ext>
            </a:extLst>
          </p:cNvPr>
          <p:cNvSpPr>
            <a:spLocks noGrp="1"/>
          </p:cNvSpPr>
          <p:nvPr>
            <p:ph type="body" idx="1"/>
          </p:nvPr>
        </p:nvSpPr>
        <p:spPr>
          <a:xfrm>
            <a:off x="654050" y="2303780"/>
            <a:ext cx="6803136" cy="365760"/>
          </a:xfrm>
        </p:spPr>
        <p:txBody>
          <a:bodyPr>
            <a:noAutofit/>
          </a:bodyPr>
          <a:lstStyle/>
          <a:p>
            <a:r>
              <a:rPr lang="en-US" sz="2400" dirty="0"/>
              <a:t>Students</a:t>
            </a:r>
          </a:p>
          <a:p>
            <a:endParaRPr lang="en-US" sz="2400" dirty="0"/>
          </a:p>
          <a:p>
            <a:r>
              <a:rPr lang="en-US" sz="2400" dirty="0"/>
              <a:t>Employees</a:t>
            </a:r>
          </a:p>
          <a:p>
            <a:endParaRPr lang="en-US" sz="2400" dirty="0"/>
          </a:p>
          <a:p>
            <a:r>
              <a:rPr lang="en-US" sz="2400" dirty="0"/>
              <a:t>Prospective Students</a:t>
            </a:r>
          </a:p>
          <a:p>
            <a:endParaRPr lang="en-US" sz="2400" dirty="0"/>
          </a:p>
          <a:p>
            <a:r>
              <a:rPr lang="en-US" sz="2400" dirty="0"/>
              <a:t>Applicants for employment</a:t>
            </a:r>
          </a:p>
          <a:p>
            <a:endParaRPr lang="en-US" sz="2400" dirty="0"/>
          </a:p>
        </p:txBody>
      </p:sp>
      <p:sp>
        <p:nvSpPr>
          <p:cNvPr id="2" name="Slide Number Placeholder 1">
            <a:extLst>
              <a:ext uri="{FF2B5EF4-FFF2-40B4-BE49-F238E27FC236}">
                <a16:creationId xmlns:a16="http://schemas.microsoft.com/office/drawing/2014/main" id="{8CBC3A7E-7247-A5CD-5161-A6B959E19C00}"/>
              </a:ext>
            </a:extLst>
          </p:cNvPr>
          <p:cNvSpPr>
            <a:spLocks noGrp="1"/>
          </p:cNvSpPr>
          <p:nvPr>
            <p:ph type="sldNum" sz="quarter" idx="12"/>
          </p:nvPr>
        </p:nvSpPr>
        <p:spPr/>
        <p:txBody>
          <a:bodyPr/>
          <a:lstStyle/>
          <a:p>
            <a:fld id="{C263D6C4-4840-40CC-AC84-17E24B3B7BDE}" type="slidenum">
              <a:rPr lang="en-US" smtClean="0"/>
              <a:pPr/>
              <a:t>7</a:t>
            </a:fld>
            <a:endParaRPr lang="en-US" dirty="0"/>
          </a:p>
        </p:txBody>
      </p:sp>
    </p:spTree>
    <p:extLst>
      <p:ext uri="{BB962C8B-B14F-4D97-AF65-F5344CB8AC3E}">
        <p14:creationId xmlns:p14="http://schemas.microsoft.com/office/powerpoint/2010/main" val="14098236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CAA15-20B8-5BA5-6582-F536C13C950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2772923-A59C-5EE3-6803-BC0CF56B1737}"/>
              </a:ext>
            </a:extLst>
          </p:cNvPr>
          <p:cNvSpPr>
            <a:spLocks noGrp="1"/>
          </p:cNvSpPr>
          <p:nvPr>
            <p:ph type="title"/>
          </p:nvPr>
        </p:nvSpPr>
        <p:spPr>
          <a:xfrm>
            <a:off x="438404" y="469900"/>
            <a:ext cx="10565218" cy="859055"/>
          </a:xfrm>
        </p:spPr>
        <p:txBody>
          <a:bodyPr>
            <a:normAutofit/>
          </a:bodyPr>
          <a:lstStyle/>
          <a:p>
            <a:r>
              <a:rPr lang="en-US" dirty="0"/>
              <a:t>Where are they protected?</a:t>
            </a:r>
          </a:p>
        </p:txBody>
      </p:sp>
      <p:sp>
        <p:nvSpPr>
          <p:cNvPr id="5" name="Text Placeholder 4">
            <a:extLst>
              <a:ext uri="{FF2B5EF4-FFF2-40B4-BE49-F238E27FC236}">
                <a16:creationId xmlns:a16="http://schemas.microsoft.com/office/drawing/2014/main" id="{840C70DE-F795-23DD-7388-D11CACD98554}"/>
              </a:ext>
            </a:extLst>
          </p:cNvPr>
          <p:cNvSpPr>
            <a:spLocks noGrp="1"/>
          </p:cNvSpPr>
          <p:nvPr>
            <p:ph type="body" idx="1"/>
          </p:nvPr>
        </p:nvSpPr>
        <p:spPr>
          <a:xfrm>
            <a:off x="654050" y="2303780"/>
            <a:ext cx="6803136" cy="365760"/>
          </a:xfrm>
        </p:spPr>
        <p:txBody>
          <a:bodyPr>
            <a:noAutofit/>
          </a:bodyPr>
          <a:lstStyle/>
          <a:p>
            <a:r>
              <a:rPr lang="en-US" sz="2400" dirty="0"/>
              <a:t>On school grounds </a:t>
            </a:r>
          </a:p>
          <a:p>
            <a:endParaRPr lang="en-US" sz="2400" dirty="0"/>
          </a:p>
          <a:p>
            <a:r>
              <a:rPr lang="en-US" sz="2400" dirty="0"/>
              <a:t>On school sponsored trips</a:t>
            </a:r>
          </a:p>
          <a:p>
            <a:endParaRPr lang="en-US" sz="2400" dirty="0"/>
          </a:p>
          <a:p>
            <a:r>
              <a:rPr lang="en-US" sz="2400" dirty="0"/>
              <a:t>On MC &amp; Carle networks, technology, and equipment</a:t>
            </a:r>
          </a:p>
          <a:p>
            <a:endParaRPr lang="en-US" sz="2400" dirty="0"/>
          </a:p>
          <a:p>
            <a:r>
              <a:rPr lang="en-US" sz="2400" dirty="0"/>
              <a:t>Outside of MC or Carle programs and activities if conduct is contributing to a hostile environment at MC or Carle</a:t>
            </a:r>
          </a:p>
          <a:p>
            <a:endParaRPr lang="en-US" sz="2400" dirty="0"/>
          </a:p>
        </p:txBody>
      </p:sp>
      <p:sp>
        <p:nvSpPr>
          <p:cNvPr id="2" name="Slide Number Placeholder 1">
            <a:extLst>
              <a:ext uri="{FF2B5EF4-FFF2-40B4-BE49-F238E27FC236}">
                <a16:creationId xmlns:a16="http://schemas.microsoft.com/office/drawing/2014/main" id="{13D3837C-F7D9-3865-3B02-F8E29940B601}"/>
              </a:ext>
            </a:extLst>
          </p:cNvPr>
          <p:cNvSpPr>
            <a:spLocks noGrp="1"/>
          </p:cNvSpPr>
          <p:nvPr>
            <p:ph type="sldNum" sz="quarter" idx="12"/>
          </p:nvPr>
        </p:nvSpPr>
        <p:spPr/>
        <p:txBody>
          <a:bodyPr/>
          <a:lstStyle/>
          <a:p>
            <a:fld id="{C263D6C4-4840-40CC-AC84-17E24B3B7BDE}" type="slidenum">
              <a:rPr lang="en-US" smtClean="0"/>
              <a:pPr/>
              <a:t>8</a:t>
            </a:fld>
            <a:endParaRPr lang="en-US" dirty="0"/>
          </a:p>
        </p:txBody>
      </p:sp>
    </p:spTree>
    <p:extLst>
      <p:ext uri="{BB962C8B-B14F-4D97-AF65-F5344CB8AC3E}">
        <p14:creationId xmlns:p14="http://schemas.microsoft.com/office/powerpoint/2010/main" val="19619681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dirty="0"/>
              <a:t>How to Submit a Formal Title IX Complaint</a:t>
            </a:r>
          </a:p>
        </p:txBody>
      </p:sp>
      <p:pic>
        <p:nvPicPr>
          <p:cNvPr id="25" name="Picture Placeholder 24" descr="Female Profile outline">
            <a:extLst>
              <a:ext uri="{FF2B5EF4-FFF2-40B4-BE49-F238E27FC236}">
                <a16:creationId xmlns:a16="http://schemas.microsoft.com/office/drawing/2014/main" id="{C03AAFA7-022A-47F8-9DA1-7DC3897D1E52}"/>
              </a:ext>
            </a:extLst>
          </p:cNvPr>
          <p:cNvPicPr>
            <a:picLocks noGrp="1" noChangeAspect="1"/>
          </p:cNvPicPr>
          <p:nvPr>
            <p:ph type="pic" sz="quarter" idx="13"/>
          </p:nvPr>
        </p:nvPicPr>
        <p:blipFill>
          <a:blip r:embed="rId2">
            <a:extLst>
              <a:ext uri="{96DAC541-7B7A-43D3-8B79-37D633B846F1}">
                <asvg:svgBlip xmlns:asvg="http://schemas.microsoft.com/office/drawing/2016/SVG/main" r:embed="rId3"/>
              </a:ext>
            </a:extLst>
          </a:blip>
          <a:srcRect/>
          <a:stretch/>
        </p:blipFill>
        <p:spPr>
          <a:xfrm>
            <a:off x="978212" y="2096716"/>
            <a:ext cx="1259505" cy="1259505"/>
          </a:xfrm>
        </p:spPr>
      </p:pic>
      <p:sp>
        <p:nvSpPr>
          <p:cNvPr id="19" name="Text Placeholder 18">
            <a:extLst>
              <a:ext uri="{FF2B5EF4-FFF2-40B4-BE49-F238E27FC236}">
                <a16:creationId xmlns:a16="http://schemas.microsoft.com/office/drawing/2014/main" id="{782206B1-586F-4254-9B36-D06C4E294ACF}"/>
              </a:ext>
            </a:extLst>
          </p:cNvPr>
          <p:cNvSpPr>
            <a:spLocks noGrp="1"/>
          </p:cNvSpPr>
          <p:nvPr>
            <p:ph type="body" sz="quarter" idx="18"/>
          </p:nvPr>
        </p:nvSpPr>
        <p:spPr/>
        <p:txBody>
          <a:bodyPr/>
          <a:lstStyle/>
          <a:p>
            <a:r>
              <a:rPr lang="en-US" sz="2000" dirty="0"/>
              <a:t>In person by visiting the Title IX office in </a:t>
            </a:r>
            <a:r>
              <a:rPr lang="en-US" sz="2000" dirty="0">
                <a:solidFill>
                  <a:srgbClr val="FF0000"/>
                </a:solidFill>
              </a:rPr>
              <a:t>W182</a:t>
            </a:r>
          </a:p>
        </p:txBody>
      </p:sp>
      <p:pic>
        <p:nvPicPr>
          <p:cNvPr id="27" name="Picture Placeholder 26" descr="Computer with solid fill">
            <a:extLst>
              <a:ext uri="{FF2B5EF4-FFF2-40B4-BE49-F238E27FC236}">
                <a16:creationId xmlns:a16="http://schemas.microsoft.com/office/drawing/2014/main" id="{6F737161-FE67-434D-A781-59EDB9EDCB23}"/>
              </a:ext>
            </a:extLst>
          </p:cNvPr>
          <p:cNvPicPr>
            <a:picLocks noGrp="1" noChangeAspect="1"/>
          </p:cNvPicPr>
          <p:nvPr>
            <p:ph type="pic" sz="quarter" idx="14"/>
          </p:nvPr>
        </p:nvPicPr>
        <p:blipFill>
          <a:blip r:embed="rId4">
            <a:extLst>
              <a:ext uri="{96DAC541-7B7A-43D3-8B79-37D633B846F1}">
                <asvg:svgBlip xmlns:asvg="http://schemas.microsoft.com/office/drawing/2016/SVG/main" r:embed="rId5"/>
              </a:ext>
            </a:extLst>
          </a:blip>
          <a:srcRect/>
          <a:stretch/>
        </p:blipFill>
        <p:spPr/>
      </p:pic>
      <p:sp>
        <p:nvSpPr>
          <p:cNvPr id="20" name="Text Placeholder 19">
            <a:extLst>
              <a:ext uri="{FF2B5EF4-FFF2-40B4-BE49-F238E27FC236}">
                <a16:creationId xmlns:a16="http://schemas.microsoft.com/office/drawing/2014/main" id="{CB924A29-3538-4A3F-82A6-D2A7538C2111}"/>
              </a:ext>
            </a:extLst>
          </p:cNvPr>
          <p:cNvSpPr>
            <a:spLocks noGrp="1"/>
          </p:cNvSpPr>
          <p:nvPr>
            <p:ph type="body" sz="quarter" idx="19"/>
          </p:nvPr>
        </p:nvSpPr>
        <p:spPr/>
        <p:txBody>
          <a:bodyPr/>
          <a:lstStyle/>
          <a:p>
            <a:r>
              <a:rPr lang="en-US" sz="2000" dirty="0"/>
              <a:t>Online via the Title IX webpage on the MC website: </a:t>
            </a:r>
            <a:r>
              <a:rPr lang="en-US" sz="2000" dirty="0">
                <a:solidFill>
                  <a:srgbClr val="FF0000"/>
                </a:solidFill>
                <a:hlinkClick r:id="rId6">
                  <a:extLst>
                    <a:ext uri="{A12FA001-AC4F-418D-AE19-62706E023703}">
                      <ahyp:hlinkClr xmlns:ahyp="http://schemas.microsoft.com/office/drawing/2018/hyperlinkcolor" val="tx"/>
                    </a:ext>
                  </a:extLst>
                </a:hlinkClick>
              </a:rPr>
              <a:t>Reporting Options</a:t>
            </a:r>
            <a:endParaRPr lang="en-US" sz="2000" dirty="0">
              <a:solidFill>
                <a:srgbClr val="FF0000"/>
              </a:solidFill>
            </a:endParaRPr>
          </a:p>
        </p:txBody>
      </p:sp>
      <p:pic>
        <p:nvPicPr>
          <p:cNvPr id="29" name="Picture Placeholder 28" descr="Telephone with solid fill">
            <a:extLst>
              <a:ext uri="{FF2B5EF4-FFF2-40B4-BE49-F238E27FC236}">
                <a16:creationId xmlns:a16="http://schemas.microsoft.com/office/drawing/2014/main" id="{9E5BF01B-21D6-4D43-9CAE-0298685C1A7B}"/>
              </a:ext>
            </a:extLst>
          </p:cNvPr>
          <p:cNvPicPr>
            <a:picLocks noGrp="1" noChangeAspect="1"/>
          </p:cNvPicPr>
          <p:nvPr>
            <p:ph type="pic" sz="quarter" idx="15"/>
          </p:nvPr>
        </p:nvPicPr>
        <p:blipFill>
          <a:blip r:embed="rId7">
            <a:extLst>
              <a:ext uri="{96DAC541-7B7A-43D3-8B79-37D633B846F1}">
                <asvg:svgBlip xmlns:asvg="http://schemas.microsoft.com/office/drawing/2016/SVG/main" r:embed="rId8"/>
              </a:ext>
            </a:extLst>
          </a:blip>
          <a:srcRect/>
          <a:stretch/>
        </p:blipFill>
        <p:spPr/>
      </p:pic>
      <p:sp>
        <p:nvSpPr>
          <p:cNvPr id="21" name="Text Placeholder 20">
            <a:extLst>
              <a:ext uri="{FF2B5EF4-FFF2-40B4-BE49-F238E27FC236}">
                <a16:creationId xmlns:a16="http://schemas.microsoft.com/office/drawing/2014/main" id="{1B8F0371-4F69-4131-91BF-9AB99E6EE89B}"/>
              </a:ext>
            </a:extLst>
          </p:cNvPr>
          <p:cNvSpPr>
            <a:spLocks noGrp="1"/>
          </p:cNvSpPr>
          <p:nvPr>
            <p:ph type="body" sz="quarter" idx="20"/>
          </p:nvPr>
        </p:nvSpPr>
        <p:spPr/>
        <p:txBody>
          <a:bodyPr/>
          <a:lstStyle/>
          <a:p>
            <a:r>
              <a:rPr lang="en-US" sz="2000" dirty="0"/>
              <a:t>By phone by calling </a:t>
            </a:r>
            <a:r>
              <a:rPr lang="en-US" sz="2000" dirty="0">
                <a:solidFill>
                  <a:srgbClr val="FF0000"/>
                </a:solidFill>
              </a:rPr>
              <a:t>309-672-5957</a:t>
            </a:r>
            <a:r>
              <a:rPr lang="en-US" sz="2000" dirty="0"/>
              <a:t> </a:t>
            </a:r>
          </a:p>
        </p:txBody>
      </p:sp>
      <p:pic>
        <p:nvPicPr>
          <p:cNvPr id="31" name="Picture Placeholder 30" descr="Phone Vibration with solid fill">
            <a:extLst>
              <a:ext uri="{FF2B5EF4-FFF2-40B4-BE49-F238E27FC236}">
                <a16:creationId xmlns:a16="http://schemas.microsoft.com/office/drawing/2014/main" id="{089E8AB6-C16E-4752-810F-8F98DB929DB5}"/>
              </a:ext>
            </a:extLst>
          </p:cNvPr>
          <p:cNvPicPr>
            <a:picLocks noGrp="1" noChangeAspect="1"/>
          </p:cNvPicPr>
          <p:nvPr>
            <p:ph type="pic" sz="quarter" idx="16"/>
          </p:nvPr>
        </p:nvPicPr>
        <p:blipFill>
          <a:blip r:embed="rId9">
            <a:extLst>
              <a:ext uri="{96DAC541-7B7A-43D3-8B79-37D633B846F1}">
                <asvg:svgBlip xmlns:asvg="http://schemas.microsoft.com/office/drawing/2016/SVG/main" r:embed="rId10"/>
              </a:ext>
            </a:extLst>
          </a:blip>
          <a:srcRect/>
          <a:stretch/>
        </p:blipFill>
        <p:spPr/>
      </p:pic>
      <p:sp>
        <p:nvSpPr>
          <p:cNvPr id="22" name="Text Placeholder 21">
            <a:extLst>
              <a:ext uri="{FF2B5EF4-FFF2-40B4-BE49-F238E27FC236}">
                <a16:creationId xmlns:a16="http://schemas.microsoft.com/office/drawing/2014/main" id="{78CACAF1-61EA-4605-A8FE-2EEE752B49FF}"/>
              </a:ext>
            </a:extLst>
          </p:cNvPr>
          <p:cNvSpPr>
            <a:spLocks noGrp="1"/>
          </p:cNvSpPr>
          <p:nvPr>
            <p:ph type="body" sz="quarter" idx="21"/>
          </p:nvPr>
        </p:nvSpPr>
        <p:spPr/>
        <p:txBody>
          <a:bodyPr/>
          <a:lstStyle/>
          <a:p>
            <a:r>
              <a:rPr lang="en-US" sz="1800" dirty="0"/>
              <a:t>Carle Health Employees may also contact the Carle Health Regional Compliance Officer at </a:t>
            </a:r>
            <a:r>
              <a:rPr lang="en-US" sz="1800" u="sng" dirty="0">
                <a:solidFill>
                  <a:srgbClr val="FF0000"/>
                </a:solidFill>
                <a:hlinkClick r:id="rId11">
                  <a:extLst>
                    <a:ext uri="{A12FA001-AC4F-418D-AE19-62706E023703}">
                      <ahyp:hlinkClr xmlns:ahyp="http://schemas.microsoft.com/office/drawing/2018/hyperlinkcolor" val="tx"/>
                    </a:ext>
                  </a:extLst>
                </a:hlinkClick>
              </a:rPr>
              <a:t>(309) 672-4865.</a:t>
            </a:r>
            <a:endParaRPr lang="en-US" sz="1800" dirty="0">
              <a:solidFill>
                <a:srgbClr val="FF0000"/>
              </a:solidFill>
            </a:endParaRPr>
          </a:p>
        </p:txBody>
      </p:sp>
      <p:pic>
        <p:nvPicPr>
          <p:cNvPr id="33" name="Picture Placeholder 32">
            <a:extLst>
              <a:ext uri="{FF2B5EF4-FFF2-40B4-BE49-F238E27FC236}">
                <a16:creationId xmlns:a16="http://schemas.microsoft.com/office/drawing/2014/main" id="{CC9DBBE5-5AD0-41E8-A719-84509E5D9F9E}"/>
              </a:ext>
            </a:extLst>
          </p:cNvPr>
          <p:cNvPicPr>
            <a:picLocks noGrp="1" noChangeAspect="1"/>
          </p:cNvPicPr>
          <p:nvPr>
            <p:ph type="pic" sz="quarter" idx="17"/>
          </p:nvPr>
        </p:nvPicPr>
        <p:blipFill>
          <a:blip r:embed="rId12"/>
          <a:srcRect l="525" r="525"/>
          <a:stretch/>
        </p:blipFill>
        <p:spPr/>
      </p:pic>
      <p:sp>
        <p:nvSpPr>
          <p:cNvPr id="23" name="Text Placeholder 22">
            <a:extLst>
              <a:ext uri="{FF2B5EF4-FFF2-40B4-BE49-F238E27FC236}">
                <a16:creationId xmlns:a16="http://schemas.microsoft.com/office/drawing/2014/main" id="{8D05A34F-7712-46DB-AB5B-272E294B62EE}"/>
              </a:ext>
            </a:extLst>
          </p:cNvPr>
          <p:cNvSpPr>
            <a:spLocks noGrp="1"/>
          </p:cNvSpPr>
          <p:nvPr>
            <p:ph type="body" sz="quarter" idx="22"/>
          </p:nvPr>
        </p:nvSpPr>
        <p:spPr/>
        <p:txBody>
          <a:bodyPr/>
          <a:lstStyle/>
          <a:p>
            <a:r>
              <a:rPr lang="en-US" sz="2000" dirty="0"/>
              <a:t>By scanning the QR code and filling out the online form</a:t>
            </a:r>
          </a:p>
        </p:txBody>
      </p:sp>
      <p:sp>
        <p:nvSpPr>
          <p:cNvPr id="2" name="Slide Number Placeholder 1">
            <a:extLst>
              <a:ext uri="{FF2B5EF4-FFF2-40B4-BE49-F238E27FC236}">
                <a16:creationId xmlns:a16="http://schemas.microsoft.com/office/drawing/2014/main" id="{CC1F11E7-EDE5-4119-BA64-4FC57C285D19}"/>
              </a:ext>
            </a:extLst>
          </p:cNvPr>
          <p:cNvSpPr>
            <a:spLocks noGrp="1"/>
          </p:cNvSpPr>
          <p:nvPr>
            <p:ph type="sldNum" sz="quarter" idx="12"/>
          </p:nvPr>
        </p:nvSpPr>
        <p:spPr/>
        <p:txBody>
          <a:bodyPr/>
          <a:lstStyle/>
          <a:p>
            <a:fld id="{C263D6C4-4840-40CC-AC84-17E24B3B7BDE}" type="slidenum">
              <a:rPr lang="en-US" smtClean="0"/>
              <a:pPr/>
              <a:t>9</a:t>
            </a:fld>
            <a:endParaRPr lang="en-US" dirty="0"/>
          </a:p>
        </p:txBody>
      </p:sp>
    </p:spTree>
    <p:extLst>
      <p:ext uri="{BB962C8B-B14F-4D97-AF65-F5344CB8AC3E}">
        <p14:creationId xmlns:p14="http://schemas.microsoft.com/office/powerpoint/2010/main" val="3892131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3.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5835</TotalTime>
  <Words>1112</Words>
  <Application>Microsoft Office PowerPoint</Application>
  <PresentationFormat>Widescreen</PresentationFormat>
  <Paragraphs>145</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Trade Gothic LT Pro</vt:lpstr>
      <vt:lpstr>Trebuchet MS</vt:lpstr>
      <vt:lpstr>Office Theme</vt:lpstr>
      <vt:lpstr>Title IX</vt:lpstr>
      <vt:lpstr>What is Title IX?</vt:lpstr>
      <vt:lpstr>Title IX of the Education Amendments of 1972</vt:lpstr>
      <vt:lpstr>Title IX Team</vt:lpstr>
      <vt:lpstr>Sexual Harassment/Discrimination</vt:lpstr>
      <vt:lpstr>Title IX Protections</vt:lpstr>
      <vt:lpstr>Who is protected under Title IX?</vt:lpstr>
      <vt:lpstr>Where are they protected?</vt:lpstr>
      <vt:lpstr>How to Submit a Formal Title IX Complaint</vt:lpstr>
      <vt:lpstr>Reporting Anonymously</vt:lpstr>
      <vt:lpstr>Responding to a Title IX Disclosure</vt:lpstr>
      <vt:lpstr>Next Steps &amp; Supportive Measures</vt:lpstr>
      <vt:lpstr>Supportive Measures</vt:lpstr>
      <vt:lpstr>Pregnancy &amp; Related Conditions</vt:lpstr>
      <vt:lpstr>Pregnancy and Related Conditions</vt:lpstr>
      <vt:lpstr>Reasonable Modification Examples</vt:lpstr>
      <vt:lpstr>Pregnancy and Related Conditions: Employee Response</vt:lpstr>
      <vt:lpstr>How to file for Pregnancy Modifications</vt:lpstr>
      <vt:lpstr>Next Steps &amp; Supportive Measures</vt:lpstr>
      <vt:lpstr>Always remember…  The MC Title IX policy is available online as a resource &amp; includes more detailed information on definitions, processes, and grievance procedures.   TitleIX.24.pdf</vt:lpstr>
      <vt:lpstr>Thank You for your attention to our annual Title IX training.   Questions?  Please email tfox@methodistcol.edu</vt:lpstr>
    </vt:vector>
  </TitlesOfParts>
  <Company>Methodist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Tricia.Fox</dc:creator>
  <cp:lastModifiedBy>Tricia.Fox</cp:lastModifiedBy>
  <cp:revision>5</cp:revision>
  <dcterms:created xsi:type="dcterms:W3CDTF">2026-01-09T15:15:44Z</dcterms:created>
  <dcterms:modified xsi:type="dcterms:W3CDTF">2026-01-13T16:31:25Z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